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76" r:id="rId6"/>
    <p:sldId id="261" r:id="rId7"/>
    <p:sldId id="271" r:id="rId8"/>
    <p:sldId id="280" r:id="rId9"/>
    <p:sldId id="281" r:id="rId10"/>
    <p:sldId id="282" r:id="rId11"/>
    <p:sldId id="283" r:id="rId12"/>
    <p:sldId id="277" r:id="rId13"/>
    <p:sldId id="278" r:id="rId14"/>
    <p:sldId id="262" r:id="rId15"/>
    <p:sldId id="272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5" r:id="rId28"/>
    <p:sldId id="273" r:id="rId29"/>
    <p:sldId id="303" r:id="rId30"/>
    <p:sldId id="263" r:id="rId31"/>
    <p:sldId id="274" r:id="rId32"/>
    <p:sldId id="297" r:id="rId33"/>
    <p:sldId id="298" r:id="rId34"/>
    <p:sldId id="264" r:id="rId35"/>
    <p:sldId id="265" r:id="rId36"/>
    <p:sldId id="299" r:id="rId37"/>
    <p:sldId id="300" r:id="rId38"/>
    <p:sldId id="266" r:id="rId39"/>
    <p:sldId id="267" r:id="rId40"/>
    <p:sldId id="301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67" autoAdjust="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13AD-3F9E-4C1E-809B-D8407B40D04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A9370-8D0F-46BD-A681-ACAAC3BC426C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Текст	</a:t>
          </a:r>
          <a:endParaRPr lang="ru-RU" sz="1400" dirty="0">
            <a:latin typeface="Calibri" pitchFamily="34" charset="0"/>
          </a:endParaRPr>
        </a:p>
      </dgm:t>
    </dgm:pt>
    <dgm:pt modelId="{EE17D4D5-7CA7-45B3-94C4-62225D852FA5}" type="par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8536FD5-0622-47CD-8A86-84B2E1CA4DA3}" type="sib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8F2E77A-F9A6-4606-A5B8-52E17C9D3770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текстовим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повідом­ленням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F3A60795-1583-427A-B2E1-EB7CF4E2F28F}" type="par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86D3DCB-0C6B-4825-80A0-BB77C1ECF71E}" type="sib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C9EE019-6612-47DB-BD4B-D779500CE5CD}">
      <dgm:prSet phldrT="[Текст]"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Ілюстрації</a:t>
          </a:r>
          <a:r>
            <a:rPr lang="ru-RU" sz="1400" dirty="0" smtClean="0">
              <a:latin typeface="Calibri" pitchFamily="34" charset="0"/>
            </a:rPr>
            <a:t>	</a:t>
          </a:r>
          <a:endParaRPr lang="ru-RU" sz="1400" dirty="0">
            <a:latin typeface="Calibri" pitchFamily="34" charset="0"/>
          </a:endParaRPr>
        </a:p>
      </dgm:t>
    </dgm:pt>
    <dgm:pt modelId="{7D8F639F-D94A-4037-B39E-C62DB8380B87}" type="par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2D6EA01-2927-45A0-B46D-CAFA2089B231}" type="sib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4408EABB-A83B-4DC2-A0E4-E15817AFFC2E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ілюстративними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1E93B8DA-9D7D-4BA9-BDD8-BD6D06960FBD}" type="par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EC6F663-8721-40AE-8E5D-B9F1A0A5DB55}" type="sib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9AFB908-DF3C-453C-8305-424D2F5B989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відеоматеріалами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 smtClean="0">
            <a:latin typeface="Calibri" pitchFamily="34" charset="0"/>
          </a:endParaRPr>
        </a:p>
      </dgm:t>
    </dgm:pt>
    <dgm:pt modelId="{EDFB8412-789B-48E9-A446-34E88500AD3C}" type="par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245003DC-B78F-4E4D-8DBE-3D08F1BE5493}" type="sib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2D897F6-A900-4CB8-B948-E0566A14699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словника </a:t>
          </a:r>
          <a:r>
            <a:rPr lang="ru-RU" sz="1400" dirty="0" err="1" smtClean="0">
              <a:latin typeface="Calibri" pitchFamily="34" charset="0"/>
            </a:rPr>
            <a:t>термінів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курсу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9710D030-12DA-45AB-AA88-A687B5AB9CA4}" type="par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147F719-8A2E-4E7E-AAA5-FFF53BDD6E5E}" type="sib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6D437E7-7069-4C33-B95F-5D77FB7F09B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хронологічною</a:t>
          </a:r>
          <a:r>
            <a:rPr lang="ru-RU" sz="1400" dirty="0" smtClean="0">
              <a:latin typeface="Calibri" pitchFamily="34" charset="0"/>
            </a:rPr>
            <a:t> таблицею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6142EBD8-9766-4211-B3BF-AAF887D3E2D1}" type="par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4BD8FE9-86DE-406F-9FB7-610868E63B0C}" type="sib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3FA71099-B179-4A5F-80D4-B679592F526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тестовими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запитаннями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для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 smtClean="0">
            <a:latin typeface="Calibri" pitchFamily="34" charset="0"/>
          </a:endParaRPr>
        </a:p>
      </dgm:t>
    </dgm:pt>
    <dgm:pt modelId="{9E536C66-671B-4B11-B7B3-0A16963CDD2D}" type="par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19B82EE-2654-432F-B5E3-AE7EC433C5DA}" type="sib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AA6A648-133D-49F8-9087-C9D5D97D528D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Запитання</a:t>
          </a:r>
          <a:r>
            <a:rPr lang="ru-RU" sz="1400" dirty="0" smtClean="0">
              <a:latin typeface="Calibri" pitchFamily="34" charset="0"/>
            </a:rPr>
            <a:t> для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>
            <a:latin typeface="Calibri" pitchFamily="34" charset="0"/>
          </a:endParaRPr>
        </a:p>
      </dgm:t>
    </dgm:pt>
    <dgm:pt modelId="{928182D9-5077-4320-954C-4250EA5148E9}" type="par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BD1DBAF-9546-495B-84E7-C86D38F532FC}" type="sib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95C1DFAC-5829-497C-BAFA-161EA9886E31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Відеосюжет</a:t>
          </a:r>
          <a:r>
            <a:rPr lang="ru-RU" sz="1400" dirty="0" smtClean="0">
              <a:latin typeface="Calibri" pitchFamily="34" charset="0"/>
            </a:rPr>
            <a:t>	</a:t>
          </a:r>
          <a:endParaRPr lang="ru-RU" sz="1400" dirty="0" smtClean="0">
            <a:latin typeface="Calibri" pitchFamily="34" charset="0"/>
          </a:endParaRPr>
        </a:p>
      </dgm:t>
    </dgm:pt>
    <dgm:pt modelId="{0D6A5A87-54DE-473D-9EEF-19AA8FB2CA1F}" type="par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6DD773D-D7D9-4DCC-A559-D1CD5F8F2948}" type="sib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8C8E9A6B-3BDC-4EAB-8420-E8C920470CD5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Словник		</a:t>
          </a:r>
          <a:endParaRPr lang="ru-RU" sz="1400" dirty="0" smtClean="0">
            <a:latin typeface="Calibri" pitchFamily="34" charset="0"/>
          </a:endParaRPr>
        </a:p>
      </dgm:t>
    </dgm:pt>
    <dgm:pt modelId="{D76420E5-5780-484D-BE89-9631AA36D698}" type="par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17CF522A-C61B-4972-B746-CABB5EBF4D0C}" type="sib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D3E37383-7DA2-4381-A3D9-1D6307331674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Хронологічна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таблиця</a:t>
          </a:r>
          <a:endParaRPr lang="ru-RU" sz="1400" dirty="0" smtClean="0">
            <a:latin typeface="Calibri" pitchFamily="34" charset="0"/>
          </a:endParaRPr>
        </a:p>
      </dgm:t>
    </dgm:pt>
    <dgm:pt modelId="{E8454C78-0B8A-4EC5-9452-0C4E06E1F1F5}" type="par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EDC8831-C6FE-4B91-8149-1C96821D88B0}" type="sib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543C66D3-376A-4E98-89AC-2FF9E5DA764B}" type="pres">
      <dgm:prSet presAssocID="{9BEC13AD-3F9E-4C1E-809B-D8407B40D04A}" presName="linear" presStyleCnt="0">
        <dgm:presLayoutVars>
          <dgm:dir/>
          <dgm:resizeHandles val="exact"/>
        </dgm:presLayoutVars>
      </dgm:prSet>
      <dgm:spPr/>
    </dgm:pt>
    <dgm:pt modelId="{935457E9-9FB2-4A79-84A8-2D44222DCC58}" type="pres">
      <dgm:prSet presAssocID="{805A9370-8D0F-46BD-A681-ACAAC3BC426C}" presName="comp" presStyleCnt="0"/>
      <dgm:spPr/>
    </dgm:pt>
    <dgm:pt modelId="{BEA2B535-6546-4F90-B46B-C57362EF4CE9}" type="pres">
      <dgm:prSet presAssocID="{805A9370-8D0F-46BD-A681-ACAAC3BC426C}" presName="box" presStyleLbl="node1" presStyleIdx="0" presStyleCnt="6"/>
      <dgm:spPr/>
      <dgm:t>
        <a:bodyPr/>
        <a:lstStyle/>
        <a:p>
          <a:endParaRPr lang="ru-RU"/>
        </a:p>
      </dgm:t>
    </dgm:pt>
    <dgm:pt modelId="{94A86E90-42AE-45C2-BCD4-04B45EDE9B50}" type="pres">
      <dgm:prSet presAssocID="{805A9370-8D0F-46BD-A681-ACAAC3BC426C}" presName="img" presStyleLbl="fgImgPlace1" presStyleIdx="0" presStyleCnt="6" custScaleX="32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6533FB-8B63-4644-9622-0208A35330F1}" type="pres">
      <dgm:prSet presAssocID="{805A9370-8D0F-46BD-A681-ACAAC3BC426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15E0B-0644-4FCE-A22B-70D92F2CFD6C}" type="pres">
      <dgm:prSet presAssocID="{E8536FD5-0622-47CD-8A86-84B2E1CA4DA3}" presName="spacer" presStyleCnt="0"/>
      <dgm:spPr/>
    </dgm:pt>
    <dgm:pt modelId="{78969224-C0D2-49BB-9C85-E3EBCE16CB01}" type="pres">
      <dgm:prSet presAssocID="{BC9EE019-6612-47DB-BD4B-D779500CE5CD}" presName="comp" presStyleCnt="0"/>
      <dgm:spPr/>
    </dgm:pt>
    <dgm:pt modelId="{151C2767-1537-493F-B015-B405EEB3C396}" type="pres">
      <dgm:prSet presAssocID="{BC9EE019-6612-47DB-BD4B-D779500CE5CD}" presName="box" presStyleLbl="node1" presStyleIdx="1" presStyleCnt="6"/>
      <dgm:spPr/>
      <dgm:t>
        <a:bodyPr/>
        <a:lstStyle/>
        <a:p>
          <a:endParaRPr lang="ru-RU"/>
        </a:p>
      </dgm:t>
    </dgm:pt>
    <dgm:pt modelId="{9D8AC524-DC87-4416-BDF8-24FA1905389A}" type="pres">
      <dgm:prSet presAssocID="{BC9EE019-6612-47DB-BD4B-D779500CE5CD}" presName="img" presStyleLbl="fgImgPlace1" presStyleIdx="1" presStyleCnt="6" custScaleX="497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5FB965-5B1F-40D5-80DD-22186C522523}" type="pres">
      <dgm:prSet presAssocID="{BC9EE019-6612-47DB-BD4B-D779500CE5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E063-341F-4DEA-9373-341B3D5BAB5A}" type="pres">
      <dgm:prSet presAssocID="{C2D6EA01-2927-45A0-B46D-CAFA2089B231}" presName="spacer" presStyleCnt="0"/>
      <dgm:spPr/>
    </dgm:pt>
    <dgm:pt modelId="{DCDC1AB3-C1CC-4C1E-B103-1EC6CA59C64D}" type="pres">
      <dgm:prSet presAssocID="{0AA6A648-133D-49F8-9087-C9D5D97D528D}" presName="comp" presStyleCnt="0"/>
      <dgm:spPr/>
    </dgm:pt>
    <dgm:pt modelId="{C3EB0D98-BA89-411A-9B40-027F7155EA1D}" type="pres">
      <dgm:prSet presAssocID="{0AA6A648-133D-49F8-9087-C9D5D97D528D}" presName="box" presStyleLbl="node1" presStyleIdx="2" presStyleCnt="6"/>
      <dgm:spPr/>
      <dgm:t>
        <a:bodyPr/>
        <a:lstStyle/>
        <a:p>
          <a:endParaRPr lang="ru-RU"/>
        </a:p>
      </dgm:t>
    </dgm:pt>
    <dgm:pt modelId="{D7549ECE-9990-4F0F-A0BB-7D665BA75103}" type="pres">
      <dgm:prSet presAssocID="{0AA6A648-133D-49F8-9087-C9D5D97D528D}" presName="img" presStyleLbl="fgImgPlace1" presStyleIdx="2" presStyleCnt="6" custScaleX="497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1AF60E-302B-40D0-9C21-C6435C333CA5}" type="pres">
      <dgm:prSet presAssocID="{0AA6A648-133D-49F8-9087-C9D5D97D528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A69B-C489-4238-BA4F-9E8B5F1FC66B}" type="pres">
      <dgm:prSet presAssocID="{BBD1DBAF-9546-495B-84E7-C86D38F532FC}" presName="spacer" presStyleCnt="0"/>
      <dgm:spPr/>
    </dgm:pt>
    <dgm:pt modelId="{4A2AE33A-2D10-4963-AA13-D695CEF8AA47}" type="pres">
      <dgm:prSet presAssocID="{95C1DFAC-5829-497C-BAFA-161EA9886E31}" presName="comp" presStyleCnt="0"/>
      <dgm:spPr/>
    </dgm:pt>
    <dgm:pt modelId="{56BA5D16-748B-4742-AC12-4EC35678A5F8}" type="pres">
      <dgm:prSet presAssocID="{95C1DFAC-5829-497C-BAFA-161EA9886E31}" presName="box" presStyleLbl="node1" presStyleIdx="3" presStyleCnt="6"/>
      <dgm:spPr/>
      <dgm:t>
        <a:bodyPr/>
        <a:lstStyle/>
        <a:p>
          <a:endParaRPr lang="ru-RU"/>
        </a:p>
      </dgm:t>
    </dgm:pt>
    <dgm:pt modelId="{9E0199CB-E699-43C1-BEBC-10683D7E990B}" type="pres">
      <dgm:prSet presAssocID="{95C1DFAC-5829-497C-BAFA-161EA9886E31}" presName="img" presStyleLbl="fgImgPlace1" presStyleIdx="3" presStyleCnt="6" custScaleX="497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033835-9B27-45B7-A56A-4A0F6978A560}" type="pres">
      <dgm:prSet presAssocID="{95C1DFAC-5829-497C-BAFA-161EA9886E3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3869-9912-4485-8B97-353D187812E0}" type="pres">
      <dgm:prSet presAssocID="{A6DD773D-D7D9-4DCC-A559-D1CD5F8F2948}" presName="spacer" presStyleCnt="0"/>
      <dgm:spPr/>
    </dgm:pt>
    <dgm:pt modelId="{10A1064A-1011-4B0B-AC8D-6E138BFE52C1}" type="pres">
      <dgm:prSet presAssocID="{8C8E9A6B-3BDC-4EAB-8420-E8C920470CD5}" presName="comp" presStyleCnt="0"/>
      <dgm:spPr/>
    </dgm:pt>
    <dgm:pt modelId="{8184A6D8-32F5-4295-8757-7EAD2E967816}" type="pres">
      <dgm:prSet presAssocID="{8C8E9A6B-3BDC-4EAB-8420-E8C920470CD5}" presName="box" presStyleLbl="node1" presStyleIdx="4" presStyleCnt="6"/>
      <dgm:spPr/>
      <dgm:t>
        <a:bodyPr/>
        <a:lstStyle/>
        <a:p>
          <a:endParaRPr lang="ru-RU"/>
        </a:p>
      </dgm:t>
    </dgm:pt>
    <dgm:pt modelId="{68501734-696D-4C13-BEBE-E85EE5A89BA6}" type="pres">
      <dgm:prSet presAssocID="{8C8E9A6B-3BDC-4EAB-8420-E8C920470CD5}" presName="img" presStyleLbl="fgImgPlace1" presStyleIdx="4" presStyleCnt="6" custScaleX="497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A99724D-EDF1-42C4-8A91-37115B173F0F}" type="pres">
      <dgm:prSet presAssocID="{8C8E9A6B-3BDC-4EAB-8420-E8C920470CD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D30A-CCBA-4B2A-AB6A-624866AC1230}" type="pres">
      <dgm:prSet presAssocID="{17CF522A-C61B-4972-B746-CABB5EBF4D0C}" presName="spacer" presStyleCnt="0"/>
      <dgm:spPr/>
    </dgm:pt>
    <dgm:pt modelId="{4DD317C2-42AD-40D8-947F-5FE2688989E1}" type="pres">
      <dgm:prSet presAssocID="{D3E37383-7DA2-4381-A3D9-1D6307331674}" presName="comp" presStyleCnt="0"/>
      <dgm:spPr/>
    </dgm:pt>
    <dgm:pt modelId="{C81DD34A-41D5-4C0E-A5DC-5400C525CE02}" type="pres">
      <dgm:prSet presAssocID="{D3E37383-7DA2-4381-A3D9-1D6307331674}" presName="box" presStyleLbl="node1" presStyleIdx="5" presStyleCnt="6"/>
      <dgm:spPr/>
      <dgm:t>
        <a:bodyPr/>
        <a:lstStyle/>
        <a:p>
          <a:endParaRPr lang="ru-RU"/>
        </a:p>
      </dgm:t>
    </dgm:pt>
    <dgm:pt modelId="{EEC295CA-93E9-4D69-AD58-C7797077975D}" type="pres">
      <dgm:prSet presAssocID="{D3E37383-7DA2-4381-A3D9-1D6307331674}" presName="img" presStyleLbl="fgImgPlace1" presStyleIdx="5" presStyleCnt="6" custScaleX="404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8526E2F-F93A-4371-87BC-C1FD1708C57A}" type="pres">
      <dgm:prSet presAssocID="{D3E37383-7DA2-4381-A3D9-1D630733167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25662-4D83-4901-9A5C-B44839ED6061}" type="presOf" srcId="{805A9370-8D0F-46BD-A681-ACAAC3BC426C}" destId="{BEA2B535-6546-4F90-B46B-C57362EF4CE9}" srcOrd="0" destOrd="0" presId="urn:microsoft.com/office/officeart/2005/8/layout/vList4"/>
    <dgm:cxn modelId="{5888FAF0-580A-4578-B327-797EAECEFCDB}" type="presOf" srcId="{9BEC13AD-3F9E-4C1E-809B-D8407B40D04A}" destId="{543C66D3-376A-4E98-89AC-2FF9E5DA764B}" srcOrd="0" destOrd="0" presId="urn:microsoft.com/office/officeart/2005/8/layout/vList4"/>
    <dgm:cxn modelId="{2009B702-0FA3-4BE6-A62C-3E5906D7D58A}" type="presOf" srcId="{BC9EE019-6612-47DB-BD4B-D779500CE5CD}" destId="{151C2767-1537-493F-B015-B405EEB3C396}" srcOrd="0" destOrd="0" presId="urn:microsoft.com/office/officeart/2005/8/layout/vList4"/>
    <dgm:cxn modelId="{EAEE30CB-4585-4212-B4C9-DA22D5EC1DE2}" type="presOf" srcId="{C8F2E77A-F9A6-4606-A5B8-52E17C9D3770}" destId="{BEA2B535-6546-4F90-B46B-C57362EF4CE9}" srcOrd="0" destOrd="1" presId="urn:microsoft.com/office/officeart/2005/8/layout/vList4"/>
    <dgm:cxn modelId="{ADF20D16-FDF7-40B8-8079-8CA5AA64C21C}" type="presOf" srcId="{4408EABB-A83B-4DC2-A0E4-E15817AFFC2E}" destId="{151C2767-1537-493F-B015-B405EEB3C396}" srcOrd="0" destOrd="1" presId="urn:microsoft.com/office/officeart/2005/8/layout/vList4"/>
    <dgm:cxn modelId="{5904ABF9-AA1E-4AEA-B199-B3AC52F292FE}" srcId="{9BEC13AD-3F9E-4C1E-809B-D8407B40D04A}" destId="{0AA6A648-133D-49F8-9087-C9D5D97D528D}" srcOrd="2" destOrd="0" parTransId="{928182D9-5077-4320-954C-4250EA5148E9}" sibTransId="{BBD1DBAF-9546-495B-84E7-C86D38F532FC}"/>
    <dgm:cxn modelId="{BDEA31E9-33B8-460B-B635-4ED1C784544F}" srcId="{9BEC13AD-3F9E-4C1E-809B-D8407B40D04A}" destId="{95C1DFAC-5829-497C-BAFA-161EA9886E31}" srcOrd="3" destOrd="0" parTransId="{0D6A5A87-54DE-473D-9EEF-19AA8FB2CA1F}" sibTransId="{A6DD773D-D7D9-4DCC-A559-D1CD5F8F2948}"/>
    <dgm:cxn modelId="{F55F4D61-9CC5-4C70-AE03-46A18868C1B6}" type="presOf" srcId="{3FA71099-B179-4A5F-80D4-B679592F526C}" destId="{B11AF60E-302B-40D0-9C21-C6435C333CA5}" srcOrd="1" destOrd="1" presId="urn:microsoft.com/office/officeart/2005/8/layout/vList4"/>
    <dgm:cxn modelId="{21070043-36A4-4B1E-9441-0D644967A0A9}" type="presOf" srcId="{3FA71099-B179-4A5F-80D4-B679592F526C}" destId="{C3EB0D98-BA89-411A-9B40-027F7155EA1D}" srcOrd="0" destOrd="1" presId="urn:microsoft.com/office/officeart/2005/8/layout/vList4"/>
    <dgm:cxn modelId="{780B235B-125F-48B0-AE4F-77AE0406B155}" type="presOf" srcId="{BC9EE019-6612-47DB-BD4B-D779500CE5CD}" destId="{C65FB965-5B1F-40D5-80DD-22186C522523}" srcOrd="1" destOrd="0" presId="urn:microsoft.com/office/officeart/2005/8/layout/vList4"/>
    <dgm:cxn modelId="{9C2475E8-7288-4462-BE08-E3FF3D2CD108}" srcId="{9BEC13AD-3F9E-4C1E-809B-D8407B40D04A}" destId="{805A9370-8D0F-46BD-A681-ACAAC3BC426C}" srcOrd="0" destOrd="0" parTransId="{EE17D4D5-7CA7-45B3-94C4-62225D852FA5}" sibTransId="{E8536FD5-0622-47CD-8A86-84B2E1CA4DA3}"/>
    <dgm:cxn modelId="{41487D80-F537-4F08-B625-18FB20D0DBEE}" type="presOf" srcId="{8C8E9A6B-3BDC-4EAB-8420-E8C920470CD5}" destId="{2A99724D-EDF1-42C4-8A91-37115B173F0F}" srcOrd="1" destOrd="0" presId="urn:microsoft.com/office/officeart/2005/8/layout/vList4"/>
    <dgm:cxn modelId="{5958310D-858E-415E-A4C3-193797EBC368}" type="presOf" srcId="{805A9370-8D0F-46BD-A681-ACAAC3BC426C}" destId="{256533FB-8B63-4644-9622-0208A35330F1}" srcOrd="1" destOrd="0" presId="urn:microsoft.com/office/officeart/2005/8/layout/vList4"/>
    <dgm:cxn modelId="{76BFF937-9BF2-4789-B888-5EE84C8BEFC1}" type="presOf" srcId="{95C1DFAC-5829-497C-BAFA-161EA9886E31}" destId="{56BA5D16-748B-4742-AC12-4EC35678A5F8}" srcOrd="0" destOrd="0" presId="urn:microsoft.com/office/officeart/2005/8/layout/vList4"/>
    <dgm:cxn modelId="{DABC8810-6C9F-4E53-88E6-A2F09DFE90BB}" srcId="{95C1DFAC-5829-497C-BAFA-161EA9886E31}" destId="{69AFB908-DF3C-453C-8305-424D2F5B9896}" srcOrd="0" destOrd="0" parTransId="{EDFB8412-789B-48E9-A446-34E88500AD3C}" sibTransId="{245003DC-B78F-4E4D-8DBE-3D08F1BE5493}"/>
    <dgm:cxn modelId="{A176C78B-B77B-49E9-9204-A2B34430CBD8}" srcId="{9BEC13AD-3F9E-4C1E-809B-D8407B40D04A}" destId="{8C8E9A6B-3BDC-4EAB-8420-E8C920470CD5}" srcOrd="4" destOrd="0" parTransId="{D76420E5-5780-484D-BE89-9631AA36D698}" sibTransId="{17CF522A-C61B-4972-B746-CABB5EBF4D0C}"/>
    <dgm:cxn modelId="{EC7C2243-A555-413C-AF04-7BC9233CF751}" srcId="{9BEC13AD-3F9E-4C1E-809B-D8407B40D04A}" destId="{BC9EE019-6612-47DB-BD4B-D779500CE5CD}" srcOrd="1" destOrd="0" parTransId="{7D8F639F-D94A-4037-B39E-C62DB8380B87}" sibTransId="{C2D6EA01-2927-45A0-B46D-CAFA2089B231}"/>
    <dgm:cxn modelId="{C6266190-108A-40A9-9ED6-AF5E17B64C77}" type="presOf" srcId="{69AFB908-DF3C-453C-8305-424D2F5B9896}" destId="{56BA5D16-748B-4742-AC12-4EC35678A5F8}" srcOrd="0" destOrd="1" presId="urn:microsoft.com/office/officeart/2005/8/layout/vList4"/>
    <dgm:cxn modelId="{1EF7814E-83EB-4D8B-B98D-0CF31B00400A}" type="presOf" srcId="{A2D897F6-A900-4CB8-B948-E0566A14699C}" destId="{2A99724D-EDF1-42C4-8A91-37115B173F0F}" srcOrd="1" destOrd="1" presId="urn:microsoft.com/office/officeart/2005/8/layout/vList4"/>
    <dgm:cxn modelId="{8763BD42-57D6-4AD7-9EDB-B4646294F5A7}" type="presOf" srcId="{0AA6A648-133D-49F8-9087-C9D5D97D528D}" destId="{B11AF60E-302B-40D0-9C21-C6435C333CA5}" srcOrd="1" destOrd="0" presId="urn:microsoft.com/office/officeart/2005/8/layout/vList4"/>
    <dgm:cxn modelId="{6421C4B4-E80A-498D-BCD6-0817104D002E}" type="presOf" srcId="{E6D437E7-7069-4C33-B95F-5D77FB7F09B6}" destId="{C81DD34A-41D5-4C0E-A5DC-5400C525CE02}" srcOrd="0" destOrd="1" presId="urn:microsoft.com/office/officeart/2005/8/layout/vList4"/>
    <dgm:cxn modelId="{15BC20A1-DF3B-4E25-9212-65729AF5D9C2}" type="presOf" srcId="{0AA6A648-133D-49F8-9087-C9D5D97D528D}" destId="{C3EB0D98-BA89-411A-9B40-027F7155EA1D}" srcOrd="0" destOrd="0" presId="urn:microsoft.com/office/officeart/2005/8/layout/vList4"/>
    <dgm:cxn modelId="{E1D485A3-0BE8-43A6-BD59-4E36B986833E}" type="presOf" srcId="{E6D437E7-7069-4C33-B95F-5D77FB7F09B6}" destId="{38526E2F-F93A-4371-87BC-C1FD1708C57A}" srcOrd="1" destOrd="1" presId="urn:microsoft.com/office/officeart/2005/8/layout/vList4"/>
    <dgm:cxn modelId="{F02DDAC2-0207-4315-8F96-DC48A8FD273A}" srcId="{9BEC13AD-3F9E-4C1E-809B-D8407B40D04A}" destId="{D3E37383-7DA2-4381-A3D9-1D6307331674}" srcOrd="5" destOrd="0" parTransId="{E8454C78-0B8A-4EC5-9452-0C4E06E1F1F5}" sibTransId="{7EDC8831-C6FE-4B91-8149-1C96821D88B0}"/>
    <dgm:cxn modelId="{07DE0703-C11E-481D-B4A8-B6C18BF8DA22}" type="presOf" srcId="{4408EABB-A83B-4DC2-A0E4-E15817AFFC2E}" destId="{C65FB965-5B1F-40D5-80DD-22186C522523}" srcOrd="1" destOrd="1" presId="urn:microsoft.com/office/officeart/2005/8/layout/vList4"/>
    <dgm:cxn modelId="{9C4C6BD4-FC72-4F7C-B7C7-0429A5FACEC4}" type="presOf" srcId="{C8F2E77A-F9A6-4606-A5B8-52E17C9D3770}" destId="{256533FB-8B63-4644-9622-0208A35330F1}" srcOrd="1" destOrd="1" presId="urn:microsoft.com/office/officeart/2005/8/layout/vList4"/>
    <dgm:cxn modelId="{D55A39A8-75AC-4BFA-B6C9-561E795FE711}" type="presOf" srcId="{D3E37383-7DA2-4381-A3D9-1D6307331674}" destId="{38526E2F-F93A-4371-87BC-C1FD1708C57A}" srcOrd="1" destOrd="0" presId="urn:microsoft.com/office/officeart/2005/8/layout/vList4"/>
    <dgm:cxn modelId="{ED52AFE6-61E3-4E33-8948-43534BB9552A}" type="presOf" srcId="{8C8E9A6B-3BDC-4EAB-8420-E8C920470CD5}" destId="{8184A6D8-32F5-4295-8757-7EAD2E967816}" srcOrd="0" destOrd="0" presId="urn:microsoft.com/office/officeart/2005/8/layout/vList4"/>
    <dgm:cxn modelId="{6EDB09DE-6FA6-4483-AF0C-CCDDB8C3CC9B}" srcId="{0AA6A648-133D-49F8-9087-C9D5D97D528D}" destId="{3FA71099-B179-4A5F-80D4-B679592F526C}" srcOrd="0" destOrd="0" parTransId="{9E536C66-671B-4B11-B7B3-0A16963CDD2D}" sibTransId="{619B82EE-2654-432F-B5E3-AE7EC433C5DA}"/>
    <dgm:cxn modelId="{B8C2C8D6-B2FC-4776-9AEE-5425D143B5BC}" type="presOf" srcId="{A2D897F6-A900-4CB8-B948-E0566A14699C}" destId="{8184A6D8-32F5-4295-8757-7EAD2E967816}" srcOrd="0" destOrd="1" presId="urn:microsoft.com/office/officeart/2005/8/layout/vList4"/>
    <dgm:cxn modelId="{9068845E-E060-42E5-9C51-808EF56DEDD9}" srcId="{805A9370-8D0F-46BD-A681-ACAAC3BC426C}" destId="{C8F2E77A-F9A6-4606-A5B8-52E17C9D3770}" srcOrd="0" destOrd="0" parTransId="{F3A60795-1583-427A-B2E1-EB7CF4E2F28F}" sibTransId="{786D3DCB-0C6B-4825-80A0-BB77C1ECF71E}"/>
    <dgm:cxn modelId="{381BCFC9-7CD2-4EB0-8C4B-4997E3CFAC18}" type="presOf" srcId="{95C1DFAC-5829-497C-BAFA-161EA9886E31}" destId="{74033835-9B27-45B7-A56A-4A0F6978A560}" srcOrd="1" destOrd="0" presId="urn:microsoft.com/office/officeart/2005/8/layout/vList4"/>
    <dgm:cxn modelId="{4066C29D-5A14-42B1-8797-EC3AE056937E}" type="presOf" srcId="{69AFB908-DF3C-453C-8305-424D2F5B9896}" destId="{74033835-9B27-45B7-A56A-4A0F6978A560}" srcOrd="1" destOrd="1" presId="urn:microsoft.com/office/officeart/2005/8/layout/vList4"/>
    <dgm:cxn modelId="{2D56563D-A58B-45E2-A64F-3E4EED4B0885}" srcId="{BC9EE019-6612-47DB-BD4B-D779500CE5CD}" destId="{4408EABB-A83B-4DC2-A0E4-E15817AFFC2E}" srcOrd="0" destOrd="0" parTransId="{1E93B8DA-9D7D-4BA9-BDD8-BD6D06960FBD}" sibTransId="{EEC6F663-8721-40AE-8E5D-B9F1A0A5DB55}"/>
    <dgm:cxn modelId="{A206C0F3-FF31-4AF2-BC2E-F8CF32E1A669}" srcId="{8C8E9A6B-3BDC-4EAB-8420-E8C920470CD5}" destId="{A2D897F6-A900-4CB8-B948-E0566A14699C}" srcOrd="0" destOrd="0" parTransId="{9710D030-12DA-45AB-AA88-A687B5AB9CA4}" sibTransId="{7147F719-8A2E-4E7E-AAA5-FFF53BDD6E5E}"/>
    <dgm:cxn modelId="{AA50E36B-4A84-43A3-A3D2-5B2E7CD7351E}" type="presOf" srcId="{D3E37383-7DA2-4381-A3D9-1D6307331674}" destId="{C81DD34A-41D5-4C0E-A5DC-5400C525CE02}" srcOrd="0" destOrd="0" presId="urn:microsoft.com/office/officeart/2005/8/layout/vList4"/>
    <dgm:cxn modelId="{CE68DFB7-805F-423D-8BDA-6A24AD9A41AE}" srcId="{D3E37383-7DA2-4381-A3D9-1D6307331674}" destId="{E6D437E7-7069-4C33-B95F-5D77FB7F09B6}" srcOrd="0" destOrd="0" parTransId="{6142EBD8-9766-4211-B3BF-AAF887D3E2D1}" sibTransId="{04BD8FE9-86DE-406F-9FB7-610868E63B0C}"/>
    <dgm:cxn modelId="{EBBC8A3C-7B03-4622-A420-C3B52EBC0F4A}" type="presParOf" srcId="{543C66D3-376A-4E98-89AC-2FF9E5DA764B}" destId="{935457E9-9FB2-4A79-84A8-2D44222DCC58}" srcOrd="0" destOrd="0" presId="urn:microsoft.com/office/officeart/2005/8/layout/vList4"/>
    <dgm:cxn modelId="{5C248E09-8948-4944-BA01-F5B1E9651896}" type="presParOf" srcId="{935457E9-9FB2-4A79-84A8-2D44222DCC58}" destId="{BEA2B535-6546-4F90-B46B-C57362EF4CE9}" srcOrd="0" destOrd="0" presId="urn:microsoft.com/office/officeart/2005/8/layout/vList4"/>
    <dgm:cxn modelId="{8212B187-E3EA-4658-9129-DFCAF08F9AA3}" type="presParOf" srcId="{935457E9-9FB2-4A79-84A8-2D44222DCC58}" destId="{94A86E90-42AE-45C2-BCD4-04B45EDE9B50}" srcOrd="1" destOrd="0" presId="urn:microsoft.com/office/officeart/2005/8/layout/vList4"/>
    <dgm:cxn modelId="{6A83506A-186C-4FEF-8469-E96BA25AC202}" type="presParOf" srcId="{935457E9-9FB2-4A79-84A8-2D44222DCC58}" destId="{256533FB-8B63-4644-9622-0208A35330F1}" srcOrd="2" destOrd="0" presId="urn:microsoft.com/office/officeart/2005/8/layout/vList4"/>
    <dgm:cxn modelId="{2CB5172D-984F-4158-9A54-D18CB794A8CC}" type="presParOf" srcId="{543C66D3-376A-4E98-89AC-2FF9E5DA764B}" destId="{5F415E0B-0644-4FCE-A22B-70D92F2CFD6C}" srcOrd="1" destOrd="0" presId="urn:microsoft.com/office/officeart/2005/8/layout/vList4"/>
    <dgm:cxn modelId="{B163C7F1-C417-472D-8109-8DE8441F239C}" type="presParOf" srcId="{543C66D3-376A-4E98-89AC-2FF9E5DA764B}" destId="{78969224-C0D2-49BB-9C85-E3EBCE16CB01}" srcOrd="2" destOrd="0" presId="urn:microsoft.com/office/officeart/2005/8/layout/vList4"/>
    <dgm:cxn modelId="{DFB41A34-F8C0-4D84-8DE9-F1CDC731B8EE}" type="presParOf" srcId="{78969224-C0D2-49BB-9C85-E3EBCE16CB01}" destId="{151C2767-1537-493F-B015-B405EEB3C396}" srcOrd="0" destOrd="0" presId="urn:microsoft.com/office/officeart/2005/8/layout/vList4"/>
    <dgm:cxn modelId="{012C1A32-968B-4E8C-9DA1-8F76B9B66BDB}" type="presParOf" srcId="{78969224-C0D2-49BB-9C85-E3EBCE16CB01}" destId="{9D8AC524-DC87-4416-BDF8-24FA1905389A}" srcOrd="1" destOrd="0" presId="urn:microsoft.com/office/officeart/2005/8/layout/vList4"/>
    <dgm:cxn modelId="{63200307-7063-4826-8131-1137B64A5709}" type="presParOf" srcId="{78969224-C0D2-49BB-9C85-E3EBCE16CB01}" destId="{C65FB965-5B1F-40D5-80DD-22186C522523}" srcOrd="2" destOrd="0" presId="urn:microsoft.com/office/officeart/2005/8/layout/vList4"/>
    <dgm:cxn modelId="{639114BD-383E-4B3E-BC55-539996B9D56A}" type="presParOf" srcId="{543C66D3-376A-4E98-89AC-2FF9E5DA764B}" destId="{73BEE063-341F-4DEA-9373-341B3D5BAB5A}" srcOrd="3" destOrd="0" presId="urn:microsoft.com/office/officeart/2005/8/layout/vList4"/>
    <dgm:cxn modelId="{A18D6B2B-7214-43BD-9034-7B84B0AA4893}" type="presParOf" srcId="{543C66D3-376A-4E98-89AC-2FF9E5DA764B}" destId="{DCDC1AB3-C1CC-4C1E-B103-1EC6CA59C64D}" srcOrd="4" destOrd="0" presId="urn:microsoft.com/office/officeart/2005/8/layout/vList4"/>
    <dgm:cxn modelId="{83151AD2-454A-4C41-B684-33B8F9A7B474}" type="presParOf" srcId="{DCDC1AB3-C1CC-4C1E-B103-1EC6CA59C64D}" destId="{C3EB0D98-BA89-411A-9B40-027F7155EA1D}" srcOrd="0" destOrd="0" presId="urn:microsoft.com/office/officeart/2005/8/layout/vList4"/>
    <dgm:cxn modelId="{0DE69E39-F27A-48E2-8589-4BE45240AA8C}" type="presParOf" srcId="{DCDC1AB3-C1CC-4C1E-B103-1EC6CA59C64D}" destId="{D7549ECE-9990-4F0F-A0BB-7D665BA75103}" srcOrd="1" destOrd="0" presId="urn:microsoft.com/office/officeart/2005/8/layout/vList4"/>
    <dgm:cxn modelId="{18CE6EB1-B0E7-4F68-B538-0B42877BE114}" type="presParOf" srcId="{DCDC1AB3-C1CC-4C1E-B103-1EC6CA59C64D}" destId="{B11AF60E-302B-40D0-9C21-C6435C333CA5}" srcOrd="2" destOrd="0" presId="urn:microsoft.com/office/officeart/2005/8/layout/vList4"/>
    <dgm:cxn modelId="{3680643A-F69D-454F-89FD-CAE891D00AF2}" type="presParOf" srcId="{543C66D3-376A-4E98-89AC-2FF9E5DA764B}" destId="{3083A69B-C489-4238-BA4F-9E8B5F1FC66B}" srcOrd="5" destOrd="0" presId="urn:microsoft.com/office/officeart/2005/8/layout/vList4"/>
    <dgm:cxn modelId="{792DB1EA-91D2-4D9F-A2BD-714F7E4B3AE8}" type="presParOf" srcId="{543C66D3-376A-4E98-89AC-2FF9E5DA764B}" destId="{4A2AE33A-2D10-4963-AA13-D695CEF8AA47}" srcOrd="6" destOrd="0" presId="urn:microsoft.com/office/officeart/2005/8/layout/vList4"/>
    <dgm:cxn modelId="{9688B760-0EE0-40F4-A7C7-ED7468EA792D}" type="presParOf" srcId="{4A2AE33A-2D10-4963-AA13-D695CEF8AA47}" destId="{56BA5D16-748B-4742-AC12-4EC35678A5F8}" srcOrd="0" destOrd="0" presId="urn:microsoft.com/office/officeart/2005/8/layout/vList4"/>
    <dgm:cxn modelId="{8C7ACA29-3DF1-4B79-A447-95544BBA7800}" type="presParOf" srcId="{4A2AE33A-2D10-4963-AA13-D695CEF8AA47}" destId="{9E0199CB-E699-43C1-BEBC-10683D7E990B}" srcOrd="1" destOrd="0" presId="urn:microsoft.com/office/officeart/2005/8/layout/vList4"/>
    <dgm:cxn modelId="{54BC5445-B059-49C2-A61F-5624F5A99419}" type="presParOf" srcId="{4A2AE33A-2D10-4963-AA13-D695CEF8AA47}" destId="{74033835-9B27-45B7-A56A-4A0F6978A560}" srcOrd="2" destOrd="0" presId="urn:microsoft.com/office/officeart/2005/8/layout/vList4"/>
    <dgm:cxn modelId="{E9038F9C-7915-4F93-A687-C63268DDFB0E}" type="presParOf" srcId="{543C66D3-376A-4E98-89AC-2FF9E5DA764B}" destId="{09CF3869-9912-4485-8B97-353D187812E0}" srcOrd="7" destOrd="0" presId="urn:microsoft.com/office/officeart/2005/8/layout/vList4"/>
    <dgm:cxn modelId="{4AEC5200-B608-4C43-8C6F-EF19B9D4C710}" type="presParOf" srcId="{543C66D3-376A-4E98-89AC-2FF9E5DA764B}" destId="{10A1064A-1011-4B0B-AC8D-6E138BFE52C1}" srcOrd="8" destOrd="0" presId="urn:microsoft.com/office/officeart/2005/8/layout/vList4"/>
    <dgm:cxn modelId="{37950E72-FDE8-4DF5-AABC-6F56A6AC0B40}" type="presParOf" srcId="{10A1064A-1011-4B0B-AC8D-6E138BFE52C1}" destId="{8184A6D8-32F5-4295-8757-7EAD2E967816}" srcOrd="0" destOrd="0" presId="urn:microsoft.com/office/officeart/2005/8/layout/vList4"/>
    <dgm:cxn modelId="{96507E4A-8528-4017-9F30-991DEE4497BB}" type="presParOf" srcId="{10A1064A-1011-4B0B-AC8D-6E138BFE52C1}" destId="{68501734-696D-4C13-BEBE-E85EE5A89BA6}" srcOrd="1" destOrd="0" presId="urn:microsoft.com/office/officeart/2005/8/layout/vList4"/>
    <dgm:cxn modelId="{F1FD7E8E-81AF-404E-80AD-530D8EFD671A}" type="presParOf" srcId="{10A1064A-1011-4B0B-AC8D-6E138BFE52C1}" destId="{2A99724D-EDF1-42C4-8A91-37115B173F0F}" srcOrd="2" destOrd="0" presId="urn:microsoft.com/office/officeart/2005/8/layout/vList4"/>
    <dgm:cxn modelId="{857B4581-9CEC-452C-BAFB-4F8B44C4EB56}" type="presParOf" srcId="{543C66D3-376A-4E98-89AC-2FF9E5DA764B}" destId="{7898D30A-CCBA-4B2A-AB6A-624866AC1230}" srcOrd="9" destOrd="0" presId="urn:microsoft.com/office/officeart/2005/8/layout/vList4"/>
    <dgm:cxn modelId="{2780AD4A-5633-4156-A50B-C0577B175A5F}" type="presParOf" srcId="{543C66D3-376A-4E98-89AC-2FF9E5DA764B}" destId="{4DD317C2-42AD-40D8-947F-5FE2688989E1}" srcOrd="10" destOrd="0" presId="urn:microsoft.com/office/officeart/2005/8/layout/vList4"/>
    <dgm:cxn modelId="{1263AE9A-F6AA-449A-A326-9BE5DF1BFFEE}" type="presParOf" srcId="{4DD317C2-42AD-40D8-947F-5FE2688989E1}" destId="{C81DD34A-41D5-4C0E-A5DC-5400C525CE02}" srcOrd="0" destOrd="0" presId="urn:microsoft.com/office/officeart/2005/8/layout/vList4"/>
    <dgm:cxn modelId="{2B8B19DB-5DF4-4300-91E5-929AC6D3A125}" type="presParOf" srcId="{4DD317C2-42AD-40D8-947F-5FE2688989E1}" destId="{EEC295CA-93E9-4D69-AD58-C7797077975D}" srcOrd="1" destOrd="0" presId="urn:microsoft.com/office/officeart/2005/8/layout/vList4"/>
    <dgm:cxn modelId="{E28A9CDD-E293-4088-8AF8-A7DBE84B7FEC}" type="presParOf" srcId="{4DD317C2-42AD-40D8-947F-5FE2688989E1}" destId="{38526E2F-F93A-4371-87BC-C1FD1708C57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striv.in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727450" cy="342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1450" y="0"/>
            <a:ext cx="2622550" cy="2609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3714752"/>
            <a:ext cx="32147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571744"/>
            <a:ext cx="47863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2884940" cy="28560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500166" y="5715016"/>
            <a:ext cx="30718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Фізика</a:t>
            </a:r>
            <a:r>
              <a:rPr lang="ru-RU" dirty="0" smtClean="0"/>
              <a:t>. 9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6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4950" y="0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3929066"/>
            <a:ext cx="38576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Астрономія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71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/>
              <a:t>Електронні</a:t>
            </a:r>
            <a:r>
              <a:rPr lang="ru-RU" sz="3600" i="1" dirty="0" smtClean="0"/>
              <a:t> (</a:t>
            </a:r>
            <a:r>
              <a:rPr lang="ru-RU" sz="3600" i="1" dirty="0" err="1" smtClean="0"/>
              <a:t>віртуальні</a:t>
            </a:r>
            <a:r>
              <a:rPr lang="ru-RU" sz="3600" i="1" dirty="0" smtClean="0"/>
              <a:t>) </a:t>
            </a:r>
            <a:r>
              <a:rPr lang="ru-RU" sz="3600" i="1" dirty="0" err="1" smtClean="0"/>
              <a:t>практикуми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(</a:t>
            </a:r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) </a:t>
            </a:r>
            <a:r>
              <a:rPr lang="ru-RU" sz="1800" i="1" dirty="0" err="1" smtClean="0">
                <a:latin typeface="Calibri" pitchFamily="34" charset="0"/>
              </a:rPr>
              <a:t>практикуми</a:t>
            </a:r>
            <a:r>
              <a:rPr lang="ru-RU" sz="1800" dirty="0" smtClean="0">
                <a:latin typeface="Calibri" pitchFamily="34" charset="0"/>
              </a:rPr>
              <a:t> - </a:t>
            </a:r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навчальні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збірки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практичних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завдань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вправ</a:t>
            </a:r>
            <a:r>
              <a:rPr lang="ru-RU" sz="1800" dirty="0" smtClean="0">
                <a:latin typeface="Calibri" pitchFamily="34" charset="0"/>
              </a:rPr>
              <a:t>, у тому </a:t>
            </a:r>
            <a:r>
              <a:rPr lang="ru-RU" sz="1800" dirty="0" err="1" smtClean="0">
                <a:latin typeface="Calibri" pitchFamily="34" charset="0"/>
              </a:rPr>
              <a:t>числі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лабораторії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Віртуальна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біологічна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лабораторія</a:t>
            </a:r>
            <a:r>
              <a:rPr lang="ru-RU" sz="1800" dirty="0" smtClean="0">
                <a:latin typeface="Calibri" pitchFamily="34" charset="0"/>
              </a:rPr>
              <a:t>. 10—11 </a:t>
            </a:r>
            <a:r>
              <a:rPr lang="ru-RU" sz="1800" dirty="0" err="1" smtClean="0">
                <a:latin typeface="Calibri" pitchFamily="34" charset="0"/>
              </a:rPr>
              <a:t>кл</a:t>
            </a:r>
            <a:r>
              <a:rPr lang="ru-RU" sz="1800" dirty="0" smtClean="0">
                <a:latin typeface="Calibri" pitchFamily="34" charset="0"/>
              </a:rPr>
              <a:t>.;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тренажери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«</a:t>
            </a:r>
            <a:r>
              <a:rPr lang="ru-RU" sz="1800" dirty="0" err="1" smtClean="0">
                <a:latin typeface="Calibri" pitchFamily="34" charset="0"/>
              </a:rPr>
              <a:t>Майстер-клас</a:t>
            </a:r>
            <a:r>
              <a:rPr lang="ru-RU" sz="1800" dirty="0" smtClean="0">
                <a:latin typeface="Calibri" pitchFamily="34" charset="0"/>
              </a:rPr>
              <a:t>». </a:t>
            </a:r>
            <a:r>
              <a:rPr lang="ru-RU" sz="1800" dirty="0" err="1" smtClean="0">
                <a:latin typeface="Calibri" pitchFamily="34" charset="0"/>
              </a:rPr>
              <a:t>Клавіатурний</a:t>
            </a:r>
            <a:r>
              <a:rPr lang="ru-RU" sz="1800" dirty="0" smtClean="0">
                <a:latin typeface="Calibri" pitchFamily="34" charset="0"/>
              </a:rPr>
              <a:t> тренажер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української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мови</a:t>
            </a:r>
            <a:r>
              <a:rPr lang="ru-RU" sz="1800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задачники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Електронний</a:t>
            </a:r>
            <a:r>
              <a:rPr lang="ru-RU" sz="1800" dirty="0" smtClean="0">
                <a:latin typeface="Calibri" pitchFamily="34" charset="0"/>
              </a:rPr>
              <a:t> задачник «</a:t>
            </a:r>
            <a:r>
              <a:rPr lang="ru-RU" sz="1800" dirty="0" err="1" smtClean="0">
                <a:latin typeface="Calibri" pitchFamily="34" charset="0"/>
              </a:rPr>
              <a:t>Фізика</a:t>
            </a:r>
            <a:r>
              <a:rPr lang="ru-RU" sz="1800" dirty="0" smtClean="0">
                <a:latin typeface="Calibri" pitchFamily="34" charset="0"/>
              </a:rPr>
              <a:t>. 7-9»;</a:t>
            </a:r>
          </a:p>
          <a:p>
            <a:pPr marL="0" indent="361950"/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засоби</a:t>
            </a:r>
            <a:r>
              <a:rPr lang="ru-RU" sz="1800" dirty="0" smtClean="0">
                <a:latin typeface="Calibri" pitchFamily="34" charset="0"/>
              </a:rPr>
              <a:t> контролю </a:t>
            </a:r>
            <a:r>
              <a:rPr lang="ru-RU" sz="1800" dirty="0" err="1" smtClean="0">
                <a:latin typeface="Calibri" pitchFamily="34" charset="0"/>
              </a:rPr>
              <a:t>навчальних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досягнень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учнів</a:t>
            </a:r>
            <a:r>
              <a:rPr lang="ru-RU" sz="18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93"/>
            <a:ext cx="2047876" cy="20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43702" y="4429132"/>
            <a:ext cx="22860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наочностей</a:t>
            </a:r>
            <a:r>
              <a:rPr lang="ru-RU" dirty="0" smtClean="0"/>
              <a:t>. 7-9 </a:t>
            </a:r>
            <a:r>
              <a:rPr lang="ru-RU" dirty="0" err="1" smtClean="0"/>
              <a:t>кл</a:t>
            </a:r>
            <a:r>
              <a:rPr lang="ru-RU" dirty="0" smtClean="0"/>
              <a:t>.»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279125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5"/>
            <a:ext cx="2047876" cy="190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600" i="1" dirty="0" err="1" smtClean="0"/>
              <a:t>Мультимедійні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засоби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ілюстративного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довідникового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:</a:t>
            </a:r>
          </a:p>
          <a:p>
            <a:pPr marL="361950" indent="-180975"/>
            <a:r>
              <a:rPr lang="ru-RU" sz="1200" i="1" dirty="0" smtClean="0"/>
              <a:t>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атласи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об'єктів</a:t>
            </a:r>
            <a:r>
              <a:rPr lang="ru-RU" sz="1200" dirty="0" smtClean="0"/>
              <a:t> (</a:t>
            </a:r>
            <a:r>
              <a:rPr lang="ru-RU" sz="1200" dirty="0" err="1" smtClean="0"/>
              <a:t>карти</a:t>
            </a:r>
            <a:r>
              <a:rPr lang="ru-RU" sz="1200" dirty="0" smtClean="0"/>
              <a:t>, </a:t>
            </a:r>
            <a:r>
              <a:rPr lang="ru-RU" sz="1200" dirty="0" err="1" smtClean="0"/>
              <a:t>креслення</a:t>
            </a:r>
            <a:r>
              <a:rPr lang="ru-RU" sz="1200" dirty="0" smtClean="0"/>
              <a:t>, рисунки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.)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навігації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dirty="0" err="1" smtClean="0"/>
              <a:t>Електронний</a:t>
            </a:r>
            <a:r>
              <a:rPr lang="ru-RU" sz="1200" dirty="0" smtClean="0"/>
              <a:t> атлас «</a:t>
            </a:r>
            <a:r>
              <a:rPr lang="ru-RU" sz="1200" dirty="0" err="1" smtClean="0"/>
              <a:t>Історія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»;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хрестоматії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</a:t>
            </a:r>
            <a:r>
              <a:rPr lang="ru-RU" sz="1200" dirty="0" smtClean="0"/>
              <a:t> </a:t>
            </a:r>
            <a:r>
              <a:rPr lang="ru-RU" sz="1200" dirty="0" err="1" smtClean="0"/>
              <a:t>ратурно-художніх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історичних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друкованих</a:t>
            </a:r>
            <a:r>
              <a:rPr lang="ru-RU" sz="1200" dirty="0" smtClean="0"/>
              <a:t>, </a:t>
            </a:r>
            <a:r>
              <a:rPr lang="ru-RU" sz="1200" dirty="0" err="1" smtClean="0"/>
              <a:t>музичних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образотворчого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кіномистецтва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;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Шкільна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колекція</a:t>
            </a:r>
            <a:r>
              <a:rPr lang="ru-RU" sz="1200" dirty="0" smtClean="0"/>
              <a:t>»,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для 10-12 </a:t>
            </a:r>
            <a:r>
              <a:rPr lang="ru-RU" sz="1200" b="1" dirty="0" err="1" smtClean="0"/>
              <a:t>класів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англійської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мови</a:t>
            </a:r>
            <a:r>
              <a:rPr lang="ru-RU" sz="1200" dirty="0" smtClean="0"/>
              <a:t>;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енциклопедії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однієї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галузей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подані</a:t>
            </a:r>
            <a:r>
              <a:rPr lang="ru-RU" sz="1200" dirty="0" smtClean="0"/>
              <a:t> у коротких </a:t>
            </a:r>
            <a:r>
              <a:rPr lang="ru-RU" sz="1200" dirty="0" err="1" smtClean="0"/>
              <a:t>статтях</a:t>
            </a:r>
            <a:r>
              <a:rPr lang="ru-RU" sz="1200" dirty="0" smtClean="0"/>
              <a:t>,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аудіо</a:t>
            </a:r>
            <a:r>
              <a:rPr lang="ru-RU" sz="1200" dirty="0" smtClean="0"/>
              <a:t>- та </a:t>
            </a:r>
            <a:r>
              <a:rPr lang="ru-RU" sz="1200" dirty="0" err="1" smtClean="0"/>
              <a:t>відеоматеріалами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Електронна</a:t>
            </a:r>
            <a:r>
              <a:rPr lang="ru-RU" sz="1200" b="1" dirty="0" smtClean="0"/>
              <a:t> база </a:t>
            </a:r>
            <a:r>
              <a:rPr lang="ru-RU" sz="1200" b="1" dirty="0" err="1" smtClean="0"/>
              <a:t>знань</a:t>
            </a:r>
            <a:r>
              <a:rPr lang="ru-RU" sz="1200" b="1" dirty="0" smtClean="0"/>
              <a:t> «Людина, </a:t>
            </a:r>
            <a:r>
              <a:rPr lang="ru-RU" sz="1200" b="1" dirty="0" err="1" smtClean="0"/>
              <a:t>суспільство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світ</a:t>
            </a:r>
            <a:r>
              <a:rPr lang="ru-RU" sz="1200" b="1" dirty="0" smtClean="0"/>
              <a:t>»</a:t>
            </a:r>
            <a:r>
              <a:rPr lang="ru-RU" sz="1200" dirty="0" smtClean="0"/>
              <a:t>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словники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словни­ків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іноземних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мов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словосполучень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прослуховування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 словника,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Навчальне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середовище</a:t>
            </a:r>
            <a:r>
              <a:rPr lang="ru-RU" sz="1200" b="1" dirty="0" smtClean="0"/>
              <a:t> «10000 </a:t>
            </a:r>
            <a:r>
              <a:rPr lang="en-US" sz="1200" b="1" dirty="0" smtClean="0"/>
              <a:t>Words</a:t>
            </a:r>
            <a:r>
              <a:rPr lang="ru-RU" sz="1200" b="1" dirty="0" smtClean="0"/>
              <a:t>» </a:t>
            </a:r>
            <a:r>
              <a:rPr lang="ru-RU" sz="1200" dirty="0" smtClean="0"/>
              <a:t>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2500330" cy="248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143140" cy="24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1943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комбіновані</a:t>
            </a:r>
            <a:r>
              <a:rPr lang="ru-RU" dirty="0" smtClean="0"/>
              <a:t> ППЗ,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Інтегрований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електронний</a:t>
            </a:r>
            <a:r>
              <a:rPr lang="ru-RU" b="1" dirty="0" smtClean="0"/>
              <a:t> комплекс «</a:t>
            </a:r>
            <a:r>
              <a:rPr lang="ru-RU" b="1" dirty="0" err="1" smtClean="0"/>
              <a:t>Економічна</a:t>
            </a:r>
            <a:r>
              <a:rPr lang="ru-RU" b="1" dirty="0" smtClean="0"/>
              <a:t> та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»</a:t>
            </a:r>
            <a:r>
              <a:rPr lang="ru-RU" dirty="0" smtClean="0"/>
              <a:t>. Вони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узагальнену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інтерактивні</a:t>
            </a:r>
            <a:r>
              <a:rPr lang="ru-RU" dirty="0" smtClean="0"/>
              <a:t>, </a:t>
            </a:r>
            <a:r>
              <a:rPr lang="ru-RU" dirty="0" err="1" smtClean="0"/>
              <a:t>курси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передбачати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таких </a:t>
            </a:r>
            <a:r>
              <a:rPr lang="ru-RU" dirty="0" err="1" smtClean="0"/>
              <a:t>складових</a:t>
            </a:r>
            <a:r>
              <a:rPr lang="ru-RU" dirty="0" smtClean="0"/>
              <a:t>:</a:t>
            </a:r>
          </a:p>
          <a:p>
            <a:pPr marL="266700" indent="276225"/>
            <a:r>
              <a:rPr lang="ru-RU" dirty="0" smtClean="0"/>
              <a:t>меню </a:t>
            </a:r>
            <a:r>
              <a:rPr lang="ru-RU" dirty="0" err="1" smtClean="0"/>
              <a:t>програми</a:t>
            </a:r>
            <a:r>
              <a:rPr lang="ru-RU" dirty="0" smtClean="0"/>
              <a:t>, яке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у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засобі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доступ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гіпертекстової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блоками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довідкового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пошукової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потрібного</a:t>
            </a:r>
            <a:r>
              <a:rPr lang="ru-RU" dirty="0" smtClean="0"/>
              <a:t> блока; </a:t>
            </a:r>
          </a:p>
          <a:p>
            <a:pPr marL="266700" indent="276225"/>
            <a:r>
              <a:rPr lang="ru-RU" dirty="0" err="1" smtClean="0"/>
              <a:t>довідки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предмета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1"/>
            <a:ext cx="4113772" cy="511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984496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ППЗ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: </a:t>
            </a:r>
          </a:p>
          <a:p>
            <a:pPr marL="361950" indent="361950"/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блок;</a:t>
            </a:r>
            <a:endParaRPr lang="ru-RU" dirty="0" smtClean="0"/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r>
              <a:rPr lang="ru-RU" dirty="0" smtClean="0"/>
              <a:t>- та </a:t>
            </a:r>
            <a:r>
              <a:rPr lang="ru-RU" dirty="0" err="1" smtClean="0"/>
              <a:t>відеоматеріалів</a:t>
            </a:r>
            <a:r>
              <a:rPr lang="ru-RU" dirty="0" smtClean="0"/>
              <a:t>;</a:t>
            </a:r>
          </a:p>
          <a:p>
            <a:pPr marL="361950" indent="361950"/>
            <a:r>
              <a:rPr lang="ru-RU" dirty="0" smtClean="0"/>
              <a:t>блок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контролюючий</a:t>
            </a:r>
            <a:r>
              <a:rPr lang="ru-RU" dirty="0" smtClean="0"/>
              <a:t> блок </a:t>
            </a:r>
          </a:p>
          <a:p>
            <a:pPr marL="0" indent="361950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928934"/>
            <a:ext cx="40005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361950" algn="ctr"/>
            <a:r>
              <a:rPr lang="uk-UA" dirty="0" smtClean="0"/>
              <a:t>Середовище розв'язування 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4291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9681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38600" cy="30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71538" y="1571612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Середовище для побудови графіків</a:t>
            </a:r>
            <a:endParaRPr lang="ru-RU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38600" cy="35877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572132" y="1428736"/>
            <a:ext cx="25003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Текстовий</a:t>
            </a:r>
            <a:r>
              <a:rPr lang="ru-RU" dirty="0" smtClean="0"/>
              <a:t> 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02403"/>
            <a:ext cx="4038600" cy="4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038600" cy="330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57752" y="1714488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 smtClean="0"/>
          </a:p>
          <a:p>
            <a:pPr algn="ctr"/>
            <a:r>
              <a:rPr lang="ru-RU" dirty="0" smtClean="0"/>
              <a:t> для уроку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основних опорних </a:t>
            </a:r>
            <a:r>
              <a:rPr lang="uk-UA" dirty="0" smtClean="0"/>
              <a:t>конспектів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Конспект-означення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Конспект-алгоритм розв­’язання задачі.</a:t>
            </a:r>
            <a:endParaRPr lang="ru-RU" dirty="0" smtClean="0"/>
          </a:p>
          <a:p>
            <a:pPr lvl="0"/>
            <a:r>
              <a:rPr lang="uk-UA" dirty="0" smtClean="0"/>
              <a:t>Конспект – приклад застосування алгебраїчної властивості.</a:t>
            </a:r>
            <a:endParaRPr lang="ru-RU" dirty="0" smtClean="0"/>
          </a:p>
          <a:p>
            <a:pPr lvl="0"/>
            <a:r>
              <a:rPr lang="uk-UA" dirty="0" smtClean="0"/>
              <a:t>Конспект-графічне побудування.</a:t>
            </a:r>
            <a:endParaRPr lang="ru-RU" dirty="0" smtClean="0"/>
          </a:p>
          <a:p>
            <a:pPr lvl="0"/>
            <a:r>
              <a:rPr lang="uk-UA" dirty="0" smtClean="0"/>
              <a:t>Конспект - анімація (реального процесу).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5000660" cy="35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86380" y="1643050"/>
            <a:ext cx="2433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Конспект-означення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Конспект-алгоритм </a:t>
            </a:r>
            <a:r>
              <a:rPr lang="uk-UA" dirty="0" smtClean="0"/>
              <a:t>розв’язання </a:t>
            </a:r>
            <a:r>
              <a:rPr lang="uk-UA" dirty="0" smtClean="0"/>
              <a:t>задачі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489" y="1527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2285992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Розділ 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призначення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Інформаційні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у </a:t>
            </a:r>
            <a:r>
              <a:rPr lang="ru-RU" sz="3600" dirty="0" err="1" smtClean="0"/>
              <a:t>навчанні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Конспект - приклад застосування алгебраїчної </a:t>
            </a:r>
            <a:r>
              <a:rPr lang="uk-UA" dirty="0" smtClean="0"/>
              <a:t>властивості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5784" y="1527174"/>
            <a:ext cx="6723045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Конспект-графічне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 </a:t>
            </a:r>
            <a:r>
              <a:rPr lang="uk-UA" dirty="0" smtClean="0"/>
              <a:t>– </a:t>
            </a:r>
            <a:r>
              <a:rPr lang="uk-UA" dirty="0" smtClean="0"/>
              <a:t>анімація </a:t>
            </a:r>
            <a:r>
              <a:rPr lang="uk-UA" dirty="0" smtClean="0"/>
              <a:t>реального </a:t>
            </a:r>
            <a:r>
              <a:rPr lang="uk-UA" dirty="0" smtClean="0"/>
              <a:t>процесу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57617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3071834" cy="25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Графічний спосіб розв’язання системи лінійних рівнянь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структуру команд довідника </a:t>
            </a:r>
            <a:r>
              <a:rPr lang="uk-UA" dirty="0" err="1" smtClean="0"/>
              <a:t>ПМ</a:t>
            </a:r>
            <a:r>
              <a:rPr lang="uk-UA" dirty="0" smtClean="0"/>
              <a:t> Графіки для 7-го </a:t>
            </a:r>
            <a:r>
              <a:rPr lang="uk-UA" dirty="0" smtClean="0"/>
              <a:t>класу. </a:t>
            </a:r>
            <a:r>
              <a:rPr lang="uk-UA" dirty="0" smtClean="0"/>
              <a:t>Цей довідник має три розділи, скороченими назвами яких є </a:t>
            </a:r>
            <a:r>
              <a:rPr lang="uk-UA" b="1" dirty="0" smtClean="0"/>
              <a:t>Формула-графік, Графік-графік, Графік-формула.</a:t>
            </a:r>
            <a:endParaRPr lang="ru-RU" b="1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Формула-графік</a:t>
            </a:r>
            <a:r>
              <a:rPr lang="uk-UA" dirty="0" smtClean="0"/>
              <a:t> можна побудувати графічний об’єкт (точку, пряму, криву тощо) за його рівнянням (алгебраїчним виразом).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Графік-графік</a:t>
            </a:r>
            <a:r>
              <a:rPr lang="uk-UA" dirty="0" smtClean="0"/>
              <a:t> можна побудувати графічний об’єкт за іншими графічними об’єктами. Типовий приклад такого графічного побудування – знайдення точки - перетину двох прямих, тобто графічне відображення цієї точки.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Графік-формула</a:t>
            </a:r>
            <a:r>
              <a:rPr lang="uk-UA" b="1" dirty="0" smtClean="0"/>
              <a:t> </a:t>
            </a:r>
            <a:r>
              <a:rPr lang="uk-UA" dirty="0" smtClean="0"/>
              <a:t>можна знайти (канонічне) рівняння побудованого графічного об’єкту.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Таким чином, більшість графічних задач має таку схему розв’язання:</a:t>
            </a:r>
            <a:endParaRPr lang="ru-RU" dirty="0" smtClean="0"/>
          </a:p>
          <a:p>
            <a:pPr marL="0" indent="354013">
              <a:buNone/>
            </a:pPr>
            <a:r>
              <a:rPr lang="uk-UA" i="1" dirty="0" smtClean="0"/>
              <a:t>Формула – графік – </a:t>
            </a:r>
            <a:r>
              <a:rPr lang="uk-UA" i="1" dirty="0" err="1" smtClean="0"/>
              <a:t>графік</a:t>
            </a:r>
            <a:r>
              <a:rPr lang="uk-UA" i="1" dirty="0" smtClean="0"/>
              <a:t> – формула.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Наприклад</a:t>
            </a:r>
            <a:r>
              <a:rPr lang="uk-UA" dirty="0" smtClean="0"/>
              <a:t>, графічний спосіб розв’язання системи лінійних рівнянь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має таку схему: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1. Побудувати пряму </a:t>
            </a:r>
            <a:r>
              <a:rPr lang="uk-UA" b="1" dirty="0" smtClean="0"/>
              <a:t>a </a:t>
            </a:r>
            <a:r>
              <a:rPr lang="uk-UA" dirty="0" smtClean="0"/>
              <a:t>за її рівнянням</a:t>
            </a:r>
            <a:r>
              <a:rPr lang="uk-UA" dirty="0" smtClean="0"/>
              <a:t>. (</a:t>
            </a:r>
            <a:r>
              <a:rPr lang="uk-UA" dirty="0" smtClean="0"/>
              <a:t>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Побудувати пряму </a:t>
            </a:r>
            <a:r>
              <a:rPr lang="uk-UA" b="1" dirty="0" smtClean="0"/>
              <a:t>b</a:t>
            </a:r>
            <a:r>
              <a:rPr lang="uk-UA" dirty="0" smtClean="0"/>
              <a:t> за її рівнянням</a:t>
            </a:r>
            <a:r>
              <a:rPr lang="uk-UA" dirty="0" smtClean="0"/>
              <a:t>. (</a:t>
            </a:r>
            <a:r>
              <a:rPr lang="uk-UA" dirty="0" smtClean="0"/>
              <a:t>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Побудувати точку </a:t>
            </a:r>
            <a:r>
              <a:rPr lang="uk-UA" b="1" dirty="0" smtClean="0"/>
              <a:t>А</a:t>
            </a:r>
            <a:r>
              <a:rPr lang="uk-UA" dirty="0" smtClean="0"/>
              <a:t> - перетин прямих </a:t>
            </a:r>
            <a:r>
              <a:rPr lang="uk-UA" b="1" dirty="0" smtClean="0"/>
              <a:t>a</a:t>
            </a:r>
            <a:r>
              <a:rPr lang="uk-UA" dirty="0" smtClean="0"/>
              <a:t> та </a:t>
            </a:r>
            <a:r>
              <a:rPr lang="uk-UA" b="1" dirty="0" smtClean="0"/>
              <a:t>b</a:t>
            </a:r>
            <a:r>
              <a:rPr lang="uk-UA" dirty="0" smtClean="0"/>
              <a:t>.  (Графік-графік</a:t>
            </a:r>
            <a:r>
              <a:rPr lang="uk-UA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Знайти координати точки </a:t>
            </a:r>
            <a:r>
              <a:rPr lang="uk-UA" b="1" dirty="0" smtClean="0"/>
              <a:t>А</a:t>
            </a:r>
            <a:r>
              <a:rPr lang="uk-UA" dirty="0" smtClean="0"/>
              <a:t>. </a:t>
            </a:r>
            <a:r>
              <a:rPr lang="uk-UA" dirty="0" smtClean="0"/>
              <a:t> (</a:t>
            </a:r>
            <a:r>
              <a:rPr lang="uk-UA" dirty="0" smtClean="0"/>
              <a:t>Графік-формула)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489"/>
          <a:stretch>
            <a:fillRect/>
          </a:stretch>
        </p:blipFill>
        <p:spPr bwMode="auto">
          <a:xfrm>
            <a:off x="4500562" y="2000240"/>
            <a:ext cx="44877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Демонстрація ходу розв’язання задачі на геометричні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</a:t>
            </a:r>
            <a:r>
              <a:rPr lang="uk-UA" dirty="0" smtClean="0"/>
              <a:t>приклад розв’язання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такої задачі: </a:t>
            </a:r>
            <a:endParaRPr lang="ru-RU" dirty="0" smtClean="0"/>
          </a:p>
          <a:p>
            <a:pPr marL="0" indent="354013">
              <a:buNone/>
            </a:pPr>
            <a:r>
              <a:rPr lang="uk-UA" b="1" dirty="0" smtClean="0"/>
              <a:t>Задача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Знайти рівняння прямої, яка проходить через точку A(2;1) перпендикулярно до прямої </a:t>
            </a:r>
            <a:endParaRPr lang="uk-UA" dirty="0" smtClean="0"/>
          </a:p>
          <a:p>
            <a:pPr marL="0" indent="354013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3*x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+ 4*y = 24.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/>
              <a:t>	Ідея 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	Для розв’язання задачі </a:t>
            </a:r>
            <a:r>
              <a:rPr lang="uk-UA" dirty="0" smtClean="0"/>
              <a:t>будуємо </a:t>
            </a:r>
            <a:r>
              <a:rPr lang="uk-UA" dirty="0" smtClean="0"/>
              <a:t>на даній прямій такі дві точки С</a:t>
            </a:r>
            <a:r>
              <a:rPr lang="uk-UA" baseline="-25000" dirty="0" smtClean="0"/>
              <a:t>1</a:t>
            </a:r>
            <a:r>
              <a:rPr lang="uk-UA" dirty="0" smtClean="0"/>
              <a:t> та С</a:t>
            </a:r>
            <a:r>
              <a:rPr lang="uk-UA" baseline="-25000" dirty="0" smtClean="0"/>
              <a:t>2</a:t>
            </a:r>
            <a:r>
              <a:rPr lang="uk-UA" dirty="0" smtClean="0"/>
              <a:t>, щоб шуканий перпендикуляр проходив через середину D відрізка С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2 </a:t>
            </a:r>
            <a:r>
              <a:rPr lang="uk-UA" dirty="0" smtClean="0"/>
              <a:t>. Це можна зробити, перетнувши дану пряму з деяким колом, центр якого знаходиться у точці А. Далі треба провести пряму AD та знайти її рівняння.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5657" y="2071678"/>
            <a:ext cx="4436473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Розв’язання задачі на пошук області значень графічним способом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Користуючись </a:t>
            </a:r>
            <a:r>
              <a:rPr lang="uk-UA" dirty="0" smtClean="0">
                <a:latin typeface="Calibri" pitchFamily="34" charset="0"/>
              </a:rPr>
              <a:t>цими графіками, можна також розв’язувати графічно задачі на пошук областей визначення та значень функції.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Задача 3.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Знайти область значень D функції </a:t>
            </a:r>
            <a:endParaRPr lang="uk-UA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Y=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2*x</a:t>
            </a:r>
            <a:r>
              <a:rPr lang="uk-UA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+ 5*x + 6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	Ідея розв’язання.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Побудуємо графік даної функції. Ми побачимо, що мінімального значення змінна y набуває у вершині параболи, тобто при x = -5/4 (</a:t>
            </a:r>
            <a:r>
              <a:rPr lang="uk-UA" dirty="0" err="1" smtClean="0">
                <a:latin typeface="Calibri" pitchFamily="34" charset="0"/>
              </a:rPr>
              <a:t>x</a:t>
            </a:r>
            <a:r>
              <a:rPr lang="uk-UA" dirty="0" smtClean="0">
                <a:latin typeface="Calibri" pitchFamily="34" charset="0"/>
              </a:rPr>
              <a:t> = - b/2*a).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1. Побудуємо вертикальну пряму x = -5/4.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2. Побудуємо точку А перетину цієї прямої з параболою.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3. Знайдемо  координати цієї точки А(-5/4; 23/8).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4. Відповідь: D = [23/8; +</a:t>
            </a:r>
            <a:r>
              <a:rPr lang="uk-UA" dirty="0" smtClean="0">
                <a:latin typeface="Calibri" pitchFamily="34" charset="0"/>
                <a:sym typeface="Symbol"/>
              </a:rPr>
              <a:t></a:t>
            </a:r>
            <a:r>
              <a:rPr lang="uk-UA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1811"/>
            <a:ext cx="4429156" cy="32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найпростішої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 на </a:t>
            </a:r>
            <a:r>
              <a:rPr lang="ru-RU" dirty="0" err="1" smtClean="0"/>
              <a:t>геометричні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54013">
              <a:buNone/>
            </a:pPr>
            <a:r>
              <a:rPr lang="uk-UA" b="1" dirty="0" smtClean="0"/>
              <a:t>Задача </a:t>
            </a:r>
            <a:r>
              <a:rPr lang="uk-UA" b="1" dirty="0" smtClean="0"/>
              <a:t>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Геометричним побудуванням перетворити графік функції y = x</a:t>
            </a:r>
            <a:r>
              <a:rPr lang="uk-UA" baseline="30000" dirty="0" smtClean="0"/>
              <a:t>2</a:t>
            </a:r>
            <a:r>
              <a:rPr lang="uk-UA" dirty="0" smtClean="0"/>
              <a:t>  у графік функції </a:t>
            </a:r>
            <a:r>
              <a:rPr lang="uk-UA" b="1" dirty="0" smtClean="0">
                <a:solidFill>
                  <a:srgbClr val="FF0000"/>
                </a:solidFill>
              </a:rPr>
              <a:t>y=x</a:t>
            </a:r>
            <a:r>
              <a:rPr lang="uk-UA" b="1" baseline="30000" dirty="0" smtClean="0">
                <a:solidFill>
                  <a:srgbClr val="FF0000"/>
                </a:solidFill>
              </a:rPr>
              <a:t>2</a:t>
            </a:r>
            <a:r>
              <a:rPr lang="uk-UA" b="1" dirty="0" smtClean="0">
                <a:solidFill>
                  <a:srgbClr val="FF0000"/>
                </a:solidFill>
              </a:rPr>
              <a:t>-4*x+4.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54013">
              <a:buNone/>
            </a:pPr>
            <a:r>
              <a:rPr lang="uk-UA" b="1" dirty="0" smtClean="0"/>
              <a:t>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1. Побудуємо графік функції y = x</a:t>
            </a:r>
            <a:r>
              <a:rPr lang="uk-UA" baseline="30000" dirty="0" smtClean="0"/>
              <a:t>2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2. Оскільки x</a:t>
            </a:r>
            <a:r>
              <a:rPr lang="uk-UA" baseline="30000" dirty="0" smtClean="0"/>
              <a:t>2</a:t>
            </a:r>
            <a:r>
              <a:rPr lang="uk-UA" dirty="0" smtClean="0"/>
              <a:t>-4*x+4 = (x-2)</a:t>
            </a:r>
            <a:r>
              <a:rPr lang="uk-UA" baseline="30000" dirty="0" smtClean="0"/>
              <a:t>2 </a:t>
            </a:r>
            <a:r>
              <a:rPr lang="uk-UA" dirty="0" smtClean="0"/>
              <a:t>, застосуємо перетворення - паралельне перенесення у напрямку осі абсцис x =&gt; </a:t>
            </a:r>
            <a:r>
              <a:rPr lang="uk-UA" dirty="0" err="1" smtClean="0"/>
              <a:t>x</a:t>
            </a:r>
            <a:r>
              <a:rPr lang="uk-UA" dirty="0" smtClean="0"/>
              <a:t> – 2. (Для наочності змінимо колір побудування кривих.)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3. Переконаємося у правильності перетворення, знайшовши форуму побудованого графіка.</a:t>
            </a:r>
            <a:endParaRPr lang="ru-RU" dirty="0" smtClean="0"/>
          </a:p>
          <a:p>
            <a:pPr marL="0" indent="354013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4364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270776" cy="758952"/>
          </a:xfrm>
        </p:spPr>
        <p:txBody>
          <a:bodyPr/>
          <a:lstStyle/>
          <a:p>
            <a:r>
              <a:rPr lang="uk-UA" dirty="0" smtClean="0"/>
              <a:t>Електронні навчальні комплекти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0" y="2026444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5375" y="1797844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ППЗ </a:t>
            </a:r>
            <a:r>
              <a:rPr lang="ru-RU" dirty="0" err="1" smtClean="0"/>
              <a:t>розроблені</a:t>
            </a:r>
            <a:r>
              <a:rPr lang="ru-RU" dirty="0" smtClean="0"/>
              <a:t> за </a:t>
            </a:r>
            <a:r>
              <a:rPr lang="ru-RU" dirty="0" err="1" smtClean="0"/>
              <a:t>клієнт-серверною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. Вони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класно-урочної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комп'ютері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серверна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таких </a:t>
            </a:r>
            <a:r>
              <a:rPr lang="ru-RU" dirty="0" err="1" smtClean="0"/>
              <a:t>засобів</a:t>
            </a:r>
            <a:r>
              <a:rPr lang="ru-RU" dirty="0" smtClean="0"/>
              <a:t>, на </a:t>
            </a:r>
            <a:r>
              <a:rPr lang="ru-RU" dirty="0" err="1" smtClean="0"/>
              <a:t>комп'ютерах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-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яке </a:t>
            </a:r>
            <a:r>
              <a:rPr lang="ru-RU" dirty="0" err="1" smtClean="0"/>
              <a:t>стоїть</a:t>
            </a:r>
            <a:r>
              <a:rPr lang="ru-RU" dirty="0" smtClean="0"/>
              <a:t> перед </a:t>
            </a:r>
            <a:r>
              <a:rPr lang="ru-RU" dirty="0" err="1" smtClean="0"/>
              <a:t>учнем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на урок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в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посібнику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атласі</a:t>
            </a:r>
            <a:r>
              <a:rPr lang="ru-RU" dirty="0" smtClean="0"/>
              <a:t>. </a:t>
            </a:r>
            <a:endParaRPr lang="ru-RU" dirty="0" smtClean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5"/>
            <a:ext cx="4372147" cy="44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корисно</a:t>
            </a:r>
            <a:r>
              <a:rPr lang="ru-RU" dirty="0" smtClean="0"/>
              <a:t> буде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задачника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контролю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ППЗ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програмовий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теоретичний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задачі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корисним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олімпіад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, </a:t>
            </a:r>
            <a:r>
              <a:rPr lang="ru-RU" dirty="0" err="1" smtClean="0"/>
              <a:t>написанні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МАН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429156" cy="43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4.1. </a:t>
            </a:r>
            <a:r>
              <a:rPr lang="uk-UA" sz="3600" smtClean="0"/>
              <a:t>Програмні </a:t>
            </a:r>
            <a:r>
              <a:rPr lang="uk-UA" sz="3600" dirty="0" smtClean="0"/>
              <a:t>засоби навчання шкільних предметів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6056198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54013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зупинятися</a:t>
            </a:r>
            <a:r>
              <a:rPr lang="ru-RU" dirty="0" smtClean="0"/>
              <a:t> на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smtClean="0"/>
              <a:t>у них </a:t>
            </a:r>
            <a:r>
              <a:rPr lang="ru-RU" dirty="0" err="1" smtClean="0"/>
              <a:t>підібраний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структурований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перевірений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на </a:t>
            </a:r>
            <a:r>
              <a:rPr lang="ru-RU" dirty="0" err="1" smtClean="0"/>
              <a:t>коректність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наведених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педагогічним</a:t>
            </a:r>
            <a:r>
              <a:rPr lang="ru-RU" dirty="0" smtClean="0"/>
              <a:t> принципам.</a:t>
            </a:r>
          </a:p>
          <a:p>
            <a:pPr marL="0" indent="354013">
              <a:buNone/>
            </a:pP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безоплатно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 у </a:t>
            </a:r>
            <a:r>
              <a:rPr lang="ru-RU" dirty="0" err="1" smtClean="0"/>
              <a:t>розділі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Сервіси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Файловий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архів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Електронні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навчання</a:t>
            </a:r>
            <a:r>
              <a:rPr lang="ru-RU" i="1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педагогічними</a:t>
            </a:r>
            <a:r>
              <a:rPr lang="ru-RU" dirty="0" smtClean="0"/>
              <a:t> </a:t>
            </a:r>
            <a:r>
              <a:rPr lang="ru-RU" dirty="0" err="1" smtClean="0"/>
              <a:t>програмними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en-US" dirty="0" smtClean="0"/>
              <a:t>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комплекс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математики</a:t>
            </a:r>
            <a:r>
              <a:rPr lang="ru-RU" b="1" dirty="0" smtClean="0"/>
              <a:t> </a:t>
            </a:r>
            <a:r>
              <a:rPr lang="en-US" b="1" dirty="0" smtClean="0"/>
              <a:t>GRAN,</a:t>
            </a:r>
            <a:r>
              <a:rPr lang="en-US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smtClean="0"/>
              <a:t>у 1989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</a:t>
            </a:r>
            <a:r>
              <a:rPr lang="ru-RU" b="1" dirty="0" smtClean="0"/>
              <a:t> </a:t>
            </a:r>
            <a:r>
              <a:rPr lang="en-US" b="1" dirty="0" smtClean="0"/>
              <a:t>GRAN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b="1" dirty="0" smtClean="0"/>
              <a:t> </a:t>
            </a:r>
            <a:r>
              <a:rPr lang="en-US" b="1" dirty="0" smtClean="0"/>
              <a:t>GRAN1</a:t>
            </a:r>
            <a:r>
              <a:rPr lang="uk-UA" b="1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/>
              <a:t>GRAN-2D, GRAN-3D,</a:t>
            </a:r>
            <a:r>
              <a:rPr lang="en-US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вивчення</a:t>
            </a:r>
            <a:r>
              <a:rPr lang="ru-RU" dirty="0" smtClean="0"/>
              <a:t> математики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у 6-12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723810" cy="18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558" y="2500306"/>
            <a:ext cx="4461733" cy="38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48482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метою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закріплення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уроку, та для </a:t>
            </a:r>
            <a:r>
              <a:rPr lang="ru-RU" dirty="0" err="1" smtClean="0">
                <a:latin typeface="Calibri" pitchFamily="34" charset="0"/>
              </a:rPr>
              <a:t>самостійного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вивчення</a:t>
            </a:r>
            <a:r>
              <a:rPr lang="ru-RU" dirty="0" smtClean="0">
                <a:latin typeface="Calibri" pitchFamily="34" charset="0"/>
              </a:rPr>
              <a:t> нового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54013">
              <a:buNone/>
            </a:pPr>
            <a:r>
              <a:rPr lang="ru-RU" b="1" dirty="0" smtClean="0">
                <a:latin typeface="Calibri" pitchFamily="34" charset="0"/>
              </a:rPr>
              <a:t>Прикладом  </a:t>
            </a:r>
            <a:r>
              <a:rPr lang="ru-RU" b="1" dirty="0" err="1" smtClean="0">
                <a:latin typeface="Calibri" pitchFamily="34" charset="0"/>
              </a:rPr>
              <a:t>посібника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Педагогічний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засіб</a:t>
            </a:r>
            <a:r>
              <a:rPr lang="ru-RU" b="1" dirty="0" smtClean="0">
                <a:latin typeface="Calibri" pitchFamily="34" charset="0"/>
              </a:rPr>
              <a:t> «</a:t>
            </a:r>
            <a:r>
              <a:rPr lang="ru-RU" b="1" dirty="0" err="1" smtClean="0">
                <a:latin typeface="Calibri" pitchFamily="34" charset="0"/>
              </a:rPr>
              <a:t>Фізика</a:t>
            </a:r>
            <a:r>
              <a:rPr lang="ru-RU" b="1" dirty="0" smtClean="0">
                <a:latin typeface="Calibri" pitchFamily="34" charset="0"/>
              </a:rPr>
              <a:t>» 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Головне меню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перелік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smtClean="0">
                <a:latin typeface="Calibri" pitchFamily="34" charset="0"/>
              </a:rPr>
              <a:t>переходу </a:t>
            </a: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ознайомлення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початкову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інформаційний</a:t>
            </a:r>
            <a:r>
              <a:rPr lang="ru-RU" dirty="0" smtClean="0">
                <a:latin typeface="Calibri" pitchFamily="34" charset="0"/>
              </a:rPr>
              <a:t> блок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фізики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тексту </a:t>
            </a:r>
            <a:r>
              <a:rPr lang="ru-RU" dirty="0" err="1" smtClean="0">
                <a:latin typeface="Calibri" pitchFamily="34" charset="0"/>
              </a:rPr>
              <a:t>ілюструється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тексті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 приводить до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вікон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відеофрагменти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уточнюють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теоретичний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теми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добірка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самоперевірки</a:t>
            </a:r>
            <a:r>
              <a:rPr lang="ru-RU" dirty="0" smtClean="0">
                <a:latin typeface="Calibri" pitchFamily="34" charset="0"/>
              </a:rPr>
              <a:t>. Перейти до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кнопку  </a:t>
            </a:r>
            <a:r>
              <a:rPr lang="ru-RU" dirty="0" err="1" smtClean="0">
                <a:latin typeface="Calibri" pitchFamily="34" charset="0"/>
              </a:rPr>
              <a:t>Самоперевірка</a:t>
            </a:r>
            <a:r>
              <a:rPr lang="ru-RU" dirty="0" smtClean="0">
                <a:latin typeface="Calibri" pitchFamily="34" charset="0"/>
              </a:rPr>
              <a:t> . </a:t>
            </a:r>
            <a:r>
              <a:rPr lang="ru-RU" dirty="0" smtClean="0">
                <a:latin typeface="Calibri" pitchFamily="34" charset="0"/>
              </a:rPr>
              <a:t>У кожному тестовому </a:t>
            </a:r>
            <a:r>
              <a:rPr lang="ru-RU" dirty="0" err="1" smtClean="0">
                <a:latin typeface="Calibri" pitchFamily="34" charset="0"/>
              </a:rPr>
              <a:t>запитанні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одного </a:t>
            </a:r>
            <a:r>
              <a:rPr lang="ru-RU" dirty="0" err="1" smtClean="0">
                <a:latin typeface="Calibri" pitchFamily="34" charset="0"/>
              </a:rPr>
              <a:t>варіанта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запропонованих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тест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результату. 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Правильні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кнопки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Повторити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зникають</a:t>
            </a:r>
            <a:r>
              <a:rPr lang="ru-RU" dirty="0" smtClean="0">
                <a:latin typeface="Calibri" pitchFamily="34" charset="0"/>
              </a:rPr>
              <a:t> для повторного </a:t>
            </a:r>
            <a:r>
              <a:rPr lang="ru-RU" dirty="0" err="1" smtClean="0">
                <a:latin typeface="Calibri" pitchFamily="34" charset="0"/>
              </a:rPr>
              <a:t>проходження</a:t>
            </a:r>
            <a:r>
              <a:rPr lang="ru-RU" dirty="0" smtClean="0">
                <a:latin typeface="Calibri" pitchFamily="34" charset="0"/>
              </a:rPr>
              <a:t> тесту.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складнощі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повернутися</a:t>
            </a:r>
            <a:r>
              <a:rPr lang="ru-RU" dirty="0" smtClean="0">
                <a:latin typeface="Calibri" pitchFamily="34" charset="0"/>
              </a:rPr>
              <a:t> до теоретичного блоку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Інформаційна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endParaRPr lang="ru-RU" b="1" dirty="0" smtClean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405316" cy="35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5214942" cy="9858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учням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розв'язати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теми.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умовами</a:t>
            </a:r>
            <a:r>
              <a:rPr lang="ru-RU" dirty="0" smtClean="0">
                <a:latin typeface="Calibri" pitchFamily="34" charset="0"/>
              </a:rPr>
              <a:t> задач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Умова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супроводжується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наочними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результатів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кнопку </a:t>
            </a:r>
            <a:r>
              <a:rPr lang="ru-RU" b="1" dirty="0" err="1" smtClean="0">
                <a:latin typeface="Calibri" pitchFamily="34" charset="0"/>
              </a:rPr>
              <a:t>Перевірити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розв'язання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провести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обчислення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скористатися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калькулятором. Для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Калькулятор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обчислень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входить до складу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Виклик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Допомога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правому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натисненням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F1. </a:t>
            </a:r>
            <a:r>
              <a:rPr lang="uk-UA" dirty="0" smtClean="0">
                <a:latin typeface="Calibri" pitchFamily="34" charset="0"/>
              </a:rPr>
              <a:t>Крім того, у Довідці містяться формули для обчислення значень фізичних величин, таблиці зі значеннями властивостей об'єктів вивчення, одиниці виміру фізичних величин, основні історичні відомості про вчених-фізиків, означення понять, що вивчаються в курсі фізики.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714356"/>
            <a:ext cx="4038600" cy="30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786190" cy="27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лабораторну</a:t>
            </a:r>
            <a:r>
              <a:rPr lang="ru-RU" dirty="0" smtClean="0">
                <a:latin typeface="Calibri" pitchFamily="34" charset="0"/>
              </a:rPr>
              <a:t> роботу, </a:t>
            </a:r>
            <a:r>
              <a:rPr lang="ru-RU" dirty="0" err="1" smtClean="0">
                <a:latin typeface="Calibri" pitchFamily="34" charset="0"/>
              </a:rPr>
              <a:t>інструкцію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наведено в </a:t>
            </a:r>
            <a:r>
              <a:rPr lang="ru-RU" dirty="0" err="1" smtClean="0">
                <a:latin typeface="Calibri" pitchFamily="34" charset="0"/>
              </a:rPr>
              <a:t>посібнику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smtClean="0">
                <a:latin typeface="Calibri" pitchFamily="34" charset="0"/>
              </a:rPr>
              <a:t>переходу до </a:t>
            </a:r>
            <a:r>
              <a:rPr lang="ru-RU" dirty="0" err="1" smtClean="0">
                <a:latin typeface="Calibri" pitchFamily="34" charset="0"/>
              </a:rPr>
              <a:t>вико</a:t>
            </a:r>
            <a:r>
              <a:rPr lang="ru-RU" dirty="0" err="1" smtClean="0">
                <a:latin typeface="Calibri" pitchFamily="34" charset="0"/>
              </a:rPr>
              <a:t>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Експеримент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рядку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Обладнаная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та </a:t>
            </a:r>
            <a:r>
              <a:rPr lang="ru-RU" dirty="0" err="1" smtClean="0">
                <a:latin typeface="Calibri" pitchFamily="34" charset="0"/>
              </a:rPr>
              <a:t>хід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моделюється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демонструється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анімації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</a:t>
            </a:r>
            <a:r>
              <a:rPr lang="ru-RU" dirty="0" smtClean="0">
                <a:latin typeface="Calibri" pitchFamily="34" charset="0"/>
              </a:rPr>
              <a:t>потреби, </a:t>
            </a:r>
            <a:r>
              <a:rPr lang="ru-RU" dirty="0" err="1" smtClean="0">
                <a:latin typeface="Calibri" pitchFamily="34" charset="0"/>
              </a:rPr>
              <a:t>демонстрацію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дослідження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38600" cy="30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(</a:t>
            </a:r>
            <a:r>
              <a:rPr lang="ru-RU" dirty="0" err="1" smtClean="0"/>
              <a:t>віртуальних</a:t>
            </a:r>
            <a:r>
              <a:rPr lang="ru-RU" dirty="0" smtClean="0"/>
              <a:t>) </a:t>
            </a:r>
            <a:r>
              <a:rPr lang="ru-RU" dirty="0" err="1" smtClean="0"/>
              <a:t>практикумів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практикумів</a:t>
            </a:r>
            <a:r>
              <a:rPr lang="ru-RU" dirty="0" smtClean="0"/>
              <a:t> належать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тренувальної</a:t>
            </a:r>
            <a:r>
              <a:rPr lang="ru-RU" dirty="0" smtClean="0"/>
              <a:t>, </a:t>
            </a:r>
            <a:r>
              <a:rPr lang="ru-RU" dirty="0" err="1" smtClean="0"/>
              <a:t>дослідницької</a:t>
            </a:r>
            <a:r>
              <a:rPr lang="ru-RU" dirty="0" smtClean="0"/>
              <a:t>,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моделюють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. </a:t>
            </a:r>
            <a:r>
              <a:rPr lang="ru-RU" dirty="0" err="1" smtClean="0"/>
              <a:t>Математичні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. У них </a:t>
            </a:r>
            <a:r>
              <a:rPr lang="ru-RU" dirty="0" err="1" smtClean="0"/>
              <a:t>реалізовані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,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наближених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розв'язків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рівнянь</a:t>
            </a:r>
            <a:r>
              <a:rPr lang="ru-RU" dirty="0" smtClean="0"/>
              <a:t>,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тренажери</a:t>
            </a:r>
            <a:r>
              <a:rPr lang="ru-RU" dirty="0" smtClean="0"/>
              <a:t> </a:t>
            </a:r>
            <a:r>
              <a:rPr lang="ru-RU" dirty="0" err="1" smtClean="0"/>
              <a:t>імітують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Електронні</a:t>
            </a:r>
            <a:r>
              <a:rPr lang="ru-RU" dirty="0" smtClean="0"/>
              <a:t> задачники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добірки</a:t>
            </a:r>
            <a:r>
              <a:rPr lang="ru-RU" dirty="0" smtClean="0"/>
              <a:t> задач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тем курсу для практичного </a:t>
            </a:r>
            <a:r>
              <a:rPr lang="ru-RU" dirty="0" err="1" smtClean="0"/>
              <a:t>розв'язання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систему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довідкових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ходу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задач,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детально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Головне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smtClean="0"/>
              <a:t>наведено на </a:t>
            </a:r>
            <a:r>
              <a:rPr lang="ru-RU" dirty="0" smtClean="0"/>
              <a:t>рисунку. </a:t>
            </a:r>
            <a:r>
              <a:rPr lang="ru-RU" dirty="0" smtClean="0"/>
              <a:t>На вкладках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демонстрацій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,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Довідника</a:t>
            </a:r>
            <a:r>
              <a:rPr lang="ru-RU" dirty="0" smtClean="0"/>
              <a:t> та </a:t>
            </a:r>
            <a:r>
              <a:rPr lang="ru-RU" dirty="0" err="1" smtClean="0"/>
              <a:t>Тлумач­ного</a:t>
            </a:r>
            <a:r>
              <a:rPr lang="ru-RU" dirty="0" smtClean="0"/>
              <a:t> словника,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реактиви</a:t>
            </a:r>
            <a:r>
              <a:rPr lang="ru-RU" dirty="0" smtClean="0"/>
              <a:t>,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особли­востями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в списку </a:t>
            </a:r>
            <a:r>
              <a:rPr lang="ru-RU" dirty="0" err="1" smtClean="0"/>
              <a:t>розділів</a:t>
            </a:r>
            <a:r>
              <a:rPr lang="ru-RU" dirty="0" smtClean="0"/>
              <a:t>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Почати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транслюється</a:t>
            </a:r>
            <a:r>
              <a:rPr lang="ru-RU" dirty="0" smtClean="0"/>
              <a:t> </a:t>
            </a:r>
            <a:r>
              <a:rPr lang="ru-RU" dirty="0" err="1" smtClean="0"/>
              <a:t>ві</a:t>
            </a:r>
            <a:r>
              <a:rPr lang="ru-RU" dirty="0" smtClean="0"/>
              <a:t>- </a:t>
            </a:r>
            <a:r>
              <a:rPr lang="ru-RU" dirty="0" err="1" smtClean="0"/>
              <a:t>деофрагмент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демонстрацією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та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803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Лабораторного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(рис. 4.4). </a:t>
            </a:r>
            <a:r>
              <a:rPr lang="ru-RU" dirty="0" err="1" smtClean="0"/>
              <a:t>Вибравши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потрібними</a:t>
            </a:r>
            <a:r>
              <a:rPr lang="ru-RU" dirty="0" smtClean="0"/>
              <a:t> </a:t>
            </a:r>
            <a:r>
              <a:rPr lang="ru-RU" dirty="0" smtClean="0"/>
              <a:t>реактивами</a:t>
            </a:r>
            <a:r>
              <a:rPr lang="ru-RU" dirty="0" smtClean="0"/>
              <a:t>, </a:t>
            </a:r>
            <a:r>
              <a:rPr lang="ru-RU" dirty="0" err="1" smtClean="0"/>
              <a:t>обладнанням</a:t>
            </a:r>
            <a:r>
              <a:rPr lang="ru-RU" dirty="0" smtClean="0"/>
              <a:t>, правилами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ходом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Робота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відеозаписами</a:t>
            </a:r>
            <a:r>
              <a:rPr lang="ru-RU" dirty="0" smtClean="0"/>
              <a:t>. </a:t>
            </a:r>
            <a:r>
              <a:rPr lang="ru-RU" dirty="0" err="1" smtClean="0"/>
              <a:t>Відеофрагмент</a:t>
            </a:r>
            <a:r>
              <a:rPr lang="ru-RU" dirty="0" smtClean="0"/>
              <a:t> </a:t>
            </a:r>
            <a:r>
              <a:rPr lang="ru-RU" dirty="0" err="1" smtClean="0"/>
              <a:t>демонструєть­ся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перегляду </a:t>
            </a:r>
            <a:r>
              <a:rPr lang="ru-RU" dirty="0" err="1" smtClean="0"/>
              <a:t>відеофрагмента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довільної</a:t>
            </a:r>
            <a:r>
              <a:rPr lang="ru-RU" dirty="0" smtClean="0"/>
              <a:t> точки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Демонстра­цію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,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,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керування</a:t>
            </a:r>
            <a:r>
              <a:rPr lang="ru-RU" dirty="0" smtClean="0"/>
              <a:t> переглядом </a:t>
            </a:r>
            <a:r>
              <a:rPr lang="en-US" dirty="0" smtClean="0"/>
              <a:t>t </a:t>
            </a:r>
            <a:r>
              <a:rPr lang="ru-RU" u="sng" dirty="0" err="1" smtClean="0"/>
              <a:t>О</a:t>
            </a:r>
            <a:r>
              <a:rPr lang="ru-RU" cap="small" dirty="0" err="1" smtClean="0"/>
              <a:t>і</a:t>
            </a:r>
            <a:r>
              <a:rPr lang="ru-RU" u="sng" dirty="0" err="1" smtClean="0"/>
              <a:t>Ш</a:t>
            </a:r>
            <a:r>
              <a:rPr lang="ru-RU" dirty="0" err="1" smtClean="0"/>
              <a:t>;</a:t>
            </a:r>
            <a:r>
              <a:rPr lang="ru-RU" u="sng" dirty="0" err="1" smtClean="0"/>
              <a:t>ц</a:t>
            </a:r>
            <a:r>
              <a:rPr lang="ru-RU" u="sng" dirty="0" smtClean="0"/>
              <a:t>)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перейти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кроку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- кнопку Назад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спостереження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то </a:t>
            </a:r>
            <a:r>
              <a:rPr lang="ru-RU" dirty="0" err="1" smtClean="0"/>
              <a:t>колір</a:t>
            </a:r>
            <a:r>
              <a:rPr lang="ru-RU" dirty="0" smtClean="0"/>
              <a:t> тексту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зелений</a:t>
            </a:r>
            <a:r>
              <a:rPr lang="ru-RU" dirty="0" smtClean="0"/>
              <a:t>, за </a:t>
            </a:r>
            <a:r>
              <a:rPr lang="ru-RU" dirty="0" err="1" smtClean="0"/>
              <a:t>хибної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- на </a:t>
            </a:r>
            <a:r>
              <a:rPr lang="ru-RU" dirty="0" err="1" smtClean="0"/>
              <a:t>червоний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smtClean="0"/>
              <a:t>виду </a:t>
            </a:r>
            <a:r>
              <a:rPr lang="ru-RU" b="1" dirty="0" err="1" smtClean="0"/>
              <a:t>Складіть</a:t>
            </a:r>
            <a:r>
              <a:rPr lang="ru-RU" b="1" dirty="0" smtClean="0"/>
              <a:t> </a:t>
            </a:r>
            <a:r>
              <a:rPr lang="ru-RU" b="1" dirty="0" err="1" smtClean="0"/>
              <a:t>рівняння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зошиті</a:t>
            </a:r>
            <a:r>
              <a:rPr lang="ru-RU" dirty="0" smtClean="0"/>
              <a:t>. Для контролю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роботах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тестове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Для </a:t>
            </a:r>
            <a:r>
              <a:rPr lang="ru-RU" dirty="0" err="1" smtClean="0"/>
              <a:t>пь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перемістивши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розмістивши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контролю.</a:t>
            </a:r>
          </a:p>
          <a:p>
            <a:pPr marL="0" indent="361950">
              <a:buNone/>
            </a:pPr>
            <a:r>
              <a:rPr lang="ru-RU" dirty="0" err="1" smtClean="0"/>
              <a:t>Повернення</a:t>
            </a:r>
            <a:r>
              <a:rPr lang="ru-RU" dirty="0" smtClean="0"/>
              <a:t> до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здійснюєть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Зміст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038600" cy="301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мультимедійних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довідиикового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атласи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структуровані</a:t>
            </a:r>
            <a:r>
              <a:rPr lang="ru-RU" dirty="0" smtClean="0"/>
              <a:t> </a:t>
            </a:r>
            <a:r>
              <a:rPr lang="ru-RU" dirty="0" smtClean="0"/>
              <a:t>за темами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</a:t>
            </a:r>
            <a:r>
              <a:rPr lang="en-US" cap="small" dirty="0" smtClean="0"/>
              <a:t> </a:t>
            </a:r>
            <a:r>
              <a:rPr lang="ru-RU" dirty="0" smtClean="0"/>
              <a:t>як правило,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як приклад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b="1" dirty="0" err="1" smtClean="0"/>
              <a:t>Електронного</a:t>
            </a:r>
            <a:r>
              <a:rPr lang="ru-RU" b="1" dirty="0" smtClean="0"/>
              <a:t> </a:t>
            </a:r>
            <a:r>
              <a:rPr lang="ru-RU" b="1" dirty="0" smtClean="0"/>
              <a:t>атласу </a:t>
            </a:r>
            <a:r>
              <a:rPr lang="ru-RU" b="1" dirty="0" err="1" smtClean="0"/>
              <a:t>з</a:t>
            </a:r>
            <a:r>
              <a:rPr lang="ru-RU" b="1" dirty="0" smtClean="0"/>
              <a:t> курсу </a:t>
            </a:r>
            <a:r>
              <a:rPr lang="ru-RU" b="1" dirty="0" smtClean="0"/>
              <a:t>«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</a:t>
            </a:r>
            <a:r>
              <a:rPr lang="ru-RU" dirty="0" smtClean="0"/>
              <a:t> для 10-го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Електронний</a:t>
            </a:r>
            <a:r>
              <a:rPr lang="ru-RU" dirty="0" smtClean="0"/>
              <a:t> атлас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мап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1914 по 1939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Зміст</a:t>
            </a:r>
            <a:r>
              <a:rPr lang="ru-RU" dirty="0" smtClean="0"/>
              <a:t> 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 У </a:t>
            </a:r>
            <a:r>
              <a:rPr lang="ru-RU" dirty="0" err="1" smtClean="0"/>
              <a:t>змісті</a:t>
            </a:r>
            <a:r>
              <a:rPr lang="ru-RU" dirty="0" smtClean="0"/>
              <a:t> атласу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розподілені</a:t>
            </a:r>
            <a:r>
              <a:rPr lang="ru-RU" dirty="0" smtClean="0"/>
              <a:t> по темах,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темам </a:t>
            </a:r>
            <a:r>
              <a:rPr lang="ru-RU" dirty="0" err="1" smtClean="0"/>
              <a:t>програми</a:t>
            </a:r>
            <a:r>
              <a:rPr lang="ru-RU" dirty="0" smtClean="0"/>
              <a:t> 10-го </a:t>
            </a:r>
            <a:r>
              <a:rPr lang="ru-RU" dirty="0" err="1" smtClean="0"/>
              <a:t>класу</a:t>
            </a:r>
            <a:r>
              <a:rPr lang="ru-RU" dirty="0" smtClean="0"/>
              <a:t>. </a:t>
            </a: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теми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в головному </a:t>
            </a:r>
            <a:r>
              <a:rPr lang="ru-RU" dirty="0" err="1" smtClean="0"/>
              <a:t>вікні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07154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Збільшити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верхньому</a:t>
            </a:r>
            <a:r>
              <a:rPr lang="ru-RU" sz="1400" dirty="0" smtClean="0"/>
              <a:t> рядку </a:t>
            </a:r>
            <a:r>
              <a:rPr lang="ru-RU" sz="1400" dirty="0" err="1" smtClean="0"/>
              <a:t>вікна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зменшити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Зменшити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кращого</a:t>
            </a:r>
            <a:r>
              <a:rPr lang="ru-RU" sz="1400" dirty="0" smtClean="0"/>
              <a:t> перегляду </a:t>
            </a:r>
            <a:r>
              <a:rPr lang="ru-RU" sz="1400" dirty="0" err="1" smtClean="0"/>
              <a:t>збільшену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мапу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переміщувати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перетягуванн</a:t>
            </a:r>
            <a:r>
              <a:rPr lang="ru-RU" sz="1400" dirty="0" err="1" smtClean="0"/>
              <a:t>ям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навігатора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</a:t>
            </a:r>
            <a:r>
              <a:rPr lang="ru-RU" sz="1400" dirty="0" smtClean="0"/>
              <a:t>кнопки </a:t>
            </a:r>
            <a:r>
              <a:rPr lang="ru-RU" sz="1400" b="1" dirty="0" err="1" smtClean="0"/>
              <a:t>Навігатор</a:t>
            </a:r>
            <a:r>
              <a:rPr lang="ru-RU" sz="1400" dirty="0" smtClean="0"/>
              <a:t>.</a:t>
            </a:r>
          </a:p>
          <a:p>
            <a:pPr marL="0" indent="354013"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За потреби </a:t>
            </a: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скопіювати</a:t>
            </a:r>
            <a:r>
              <a:rPr lang="ru-RU" sz="1400" dirty="0" smtClean="0"/>
              <a:t> до </a:t>
            </a:r>
            <a:r>
              <a:rPr lang="ru-RU" sz="1400" b="1" dirty="0" smtClean="0"/>
              <a:t>Буфера </a:t>
            </a:r>
            <a:r>
              <a:rPr lang="ru-RU" sz="1400" b="1" dirty="0" err="1" smtClean="0"/>
              <a:t>обміну</a:t>
            </a:r>
            <a:r>
              <a:rPr lang="ru-RU" sz="1400" b="1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надрукувати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копіювання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вибрати</a:t>
            </a:r>
            <a:r>
              <a:rPr lang="ru-RU" sz="1400" dirty="0" smtClean="0"/>
              <a:t> </a:t>
            </a:r>
            <a:r>
              <a:rPr lang="ru-RU" sz="1400" dirty="0" smtClean="0"/>
              <a:t>кнопку </a:t>
            </a:r>
            <a:r>
              <a:rPr lang="ru-RU" sz="1400" b="1" dirty="0" err="1" smtClean="0"/>
              <a:t>Копіювати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карту. </a:t>
            </a:r>
            <a:r>
              <a:rPr lang="ru-RU" sz="1400" dirty="0" err="1" smtClean="0"/>
              <a:t>Вікно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попереднього</a:t>
            </a:r>
            <a:r>
              <a:rPr lang="ru-RU" sz="1400" dirty="0" smtClean="0"/>
              <a:t> перегляду та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друку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відкрити</a:t>
            </a:r>
            <a:r>
              <a:rPr lang="ru-RU" sz="1400" dirty="0" smtClean="0"/>
              <a:t> кнопкою </a:t>
            </a:r>
            <a:r>
              <a:rPr lang="ru-RU" sz="1400" b="1" dirty="0" err="1" smtClean="0"/>
              <a:t>Друк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 marL="0" indent="354013">
              <a:buNone/>
            </a:pPr>
            <a:r>
              <a:rPr lang="ru-RU" sz="1400" dirty="0" err="1" smtClean="0"/>
              <a:t>Картографічні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доповнюються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текстовими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описами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подій</a:t>
            </a:r>
            <a:r>
              <a:rPr lang="ru-RU" sz="1400" dirty="0" smtClean="0"/>
              <a:t>, фото та </a:t>
            </a:r>
            <a:r>
              <a:rPr lang="ru-RU" sz="1400" dirty="0" err="1" smtClean="0"/>
              <a:t>ївшими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ілюстративними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відеосюжетами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колекцій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графічних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відеоматеріалів</a:t>
            </a:r>
            <a:r>
              <a:rPr lang="ru-RU" sz="1400" dirty="0" smtClean="0"/>
              <a:t> та текстового блока в </a:t>
            </a:r>
            <a:r>
              <a:rPr lang="ru-RU" sz="1400" dirty="0" err="1" smtClean="0"/>
              <a:t>атласі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міститься</a:t>
            </a:r>
            <a:r>
              <a:rPr lang="ru-RU" sz="1400" dirty="0" smtClean="0"/>
              <a:t> </a:t>
            </a:r>
            <a:r>
              <a:rPr lang="ru-RU" sz="1400" dirty="0" smtClean="0"/>
              <a:t>блок для контролю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самоперевірки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звернення</a:t>
            </a:r>
            <a:r>
              <a:rPr lang="ru-RU" sz="1400" dirty="0" smtClean="0"/>
              <a:t> до них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використовують</a:t>
            </a:r>
            <a:r>
              <a:rPr lang="ru-RU" sz="1400" dirty="0" smtClean="0"/>
              <a:t> кнопки,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наведено в </a:t>
            </a:r>
            <a:r>
              <a:rPr lang="ru-RU" sz="1400" dirty="0" err="1" smtClean="0"/>
              <a:t>таблиці</a:t>
            </a:r>
            <a:endParaRPr lang="ru-RU" sz="1400" dirty="0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269331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виконуєте</a:t>
            </a:r>
            <a:r>
              <a:rPr lang="ru-RU" dirty="0" smtClean="0"/>
              <a:t> </a:t>
            </a: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добираєте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написання</a:t>
            </a:r>
            <a:r>
              <a:rPr lang="ru-RU" dirty="0" smtClean="0"/>
              <a:t> реферату, </a:t>
            </a:r>
            <a:r>
              <a:rPr lang="ru-RU" dirty="0" err="1" smtClean="0"/>
              <a:t>готуєтеся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вам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Інтернету</a:t>
            </a:r>
            <a:r>
              <a:rPr lang="ru-RU" dirty="0" smtClean="0"/>
              <a:t>,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енциклопедії</a:t>
            </a:r>
            <a:r>
              <a:rPr lang="ru-RU" b="1" dirty="0" smtClean="0"/>
              <a:t>, </a:t>
            </a:r>
            <a:r>
              <a:rPr lang="ru-RU" b="1" dirty="0" err="1" smtClean="0"/>
              <a:t>галереї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прикладні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Калькулятор</a:t>
            </a:r>
            <a:r>
              <a:rPr lang="ru-RU" dirty="0" smtClean="0"/>
              <a:t>),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рефератів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dirty="0" smtClean="0"/>
              <a:t>2007),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рисунків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графічний</a:t>
            </a:r>
            <a:r>
              <a:rPr lang="ru-RU" dirty="0" smtClean="0"/>
              <a:t> редактор </a:t>
            </a:r>
            <a:r>
              <a:rPr lang="en-US" b="1" dirty="0" smtClean="0"/>
              <a:t>Paint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педагогічними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dirty="0" smtClean="0"/>
              <a:t>(ППЗ). Прикладами таких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«</a:t>
            </a:r>
            <a:r>
              <a:rPr lang="ru-RU" b="1" i="1" dirty="0" err="1" smtClean="0"/>
              <a:t>Таблиця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Менделєєва</a:t>
            </a:r>
            <a:r>
              <a:rPr lang="ru-RU" dirty="0" smtClean="0"/>
              <a:t>»,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«</a:t>
            </a:r>
            <a:r>
              <a:rPr lang="ru-RU" b="1" i="1" dirty="0" err="1" smtClean="0"/>
              <a:t>Біологія</a:t>
            </a:r>
            <a:r>
              <a:rPr lang="ru-RU" b="1" i="1" dirty="0" smtClean="0"/>
              <a:t> 8-9</a:t>
            </a:r>
            <a:r>
              <a:rPr lang="ru-RU" dirty="0" smtClean="0"/>
              <a:t>»,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«</a:t>
            </a:r>
            <a:r>
              <a:rPr lang="ru-RU" b="1" i="1" dirty="0" smtClean="0"/>
              <a:t>Система </a:t>
            </a:r>
            <a:r>
              <a:rPr lang="ru-RU" b="1" i="1" dirty="0" err="1" smtClean="0"/>
              <a:t>лінійних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рівнянь</a:t>
            </a:r>
            <a:r>
              <a:rPr lang="ru-RU" dirty="0" smtClean="0"/>
              <a:t>»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</a:t>
            </a:r>
            <a:r>
              <a:rPr lang="uk-UA" dirty="0" err="1" smtClean="0"/>
              <a:t>ються</a:t>
            </a:r>
            <a:r>
              <a:rPr lang="ru-RU" dirty="0" smtClean="0"/>
              <a:t> на уроках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занять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814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071834" cy="26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smtClean="0"/>
              <a:t>атласу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smtClean="0"/>
              <a:t>атласу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dirty="0" smtClean="0"/>
              <a:t> </a:t>
            </a:r>
            <a:r>
              <a:rPr lang="ru-RU" dirty="0" err="1" smtClean="0"/>
              <a:t>Хронологічна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атласу </a:t>
            </a:r>
            <a:r>
              <a:rPr lang="ru-RU" dirty="0" err="1" smtClean="0"/>
              <a:t>містить</a:t>
            </a:r>
            <a:r>
              <a:rPr lang="ru-RU" dirty="0" smtClean="0"/>
              <a:t> короткий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названого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4013">
              <a:buNone/>
            </a:pPr>
            <a:r>
              <a:rPr lang="ru-RU" dirty="0" smtClean="0"/>
              <a:t>У </a:t>
            </a:r>
            <a:r>
              <a:rPr lang="ru-RU" dirty="0" smtClean="0"/>
              <a:t>словнику атласу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.</a:t>
            </a:r>
          </a:p>
          <a:p>
            <a:pPr marL="0" indent="354013">
              <a:buNone/>
            </a:pPr>
            <a:r>
              <a:rPr lang="ru-RU" dirty="0" smtClean="0"/>
              <a:t>За результатами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та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наведеними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455048" cy="44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863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40386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зручних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: </a:t>
            </a:r>
            <a:r>
              <a:rPr lang="ru-RU" dirty="0" err="1" smtClean="0"/>
              <a:t>статичне</a:t>
            </a:r>
            <a:r>
              <a:rPr lang="ru-RU" dirty="0" smtClean="0"/>
              <a:t> та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, </a:t>
            </a:r>
            <a:r>
              <a:rPr lang="ru-RU" dirty="0" err="1" smtClean="0"/>
              <a:t>дослідів</a:t>
            </a:r>
            <a:r>
              <a:rPr lang="ru-RU" dirty="0" smtClean="0"/>
              <a:t>, </a:t>
            </a:r>
            <a:r>
              <a:rPr lang="ru-RU" dirty="0" err="1" smtClean="0"/>
              <a:t>розв'язків</a:t>
            </a:r>
            <a:r>
              <a:rPr lang="ru-RU" dirty="0" smtClean="0"/>
              <a:t> задач. </a:t>
            </a:r>
          </a:p>
          <a:p>
            <a:pPr marL="0" indent="361950">
              <a:buNone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ППЗ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ІКТ,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учителем,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навчальним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інтерактивністю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ППЗ,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здійснюватись</a:t>
            </a:r>
            <a:r>
              <a:rPr lang="ru-RU" dirty="0" smtClean="0"/>
              <a:t> у тому </a:t>
            </a:r>
            <a:r>
              <a:rPr lang="ru-RU" dirty="0" err="1" smtClean="0"/>
              <a:t>темпі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157562" cy="31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5961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Педагогічні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розподілити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: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smtClean="0"/>
              <a:t>1).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посібники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підручники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певного</a:t>
            </a:r>
            <a:r>
              <a:rPr lang="ru-RU" sz="1200" dirty="0" smtClean="0"/>
              <a:t> предмета,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розділів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дисципліни</a:t>
            </a:r>
            <a:r>
              <a:rPr lang="ru-RU" sz="1200" dirty="0" smtClean="0"/>
              <a:t>, факультативного курсу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курсу</a:t>
            </a:r>
            <a:r>
              <a:rPr lang="ru-RU" sz="1200" dirty="0" smtClean="0"/>
              <a:t> за </a:t>
            </a:r>
            <a:r>
              <a:rPr lang="ru-RU" sz="1200" dirty="0" err="1" smtClean="0"/>
              <a:t>вибором</a:t>
            </a:r>
            <a:r>
              <a:rPr lang="ru-RU" sz="1200" dirty="0" smtClean="0"/>
              <a:t>, </a:t>
            </a:r>
            <a:r>
              <a:rPr lang="ru-RU" sz="1200" dirty="0" err="1" smtClean="0"/>
              <a:t>найчастіше</a:t>
            </a:r>
            <a:r>
              <a:rPr lang="ru-RU" sz="1200" dirty="0" smtClean="0"/>
              <a:t> представлений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мультимедійних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посібник</a:t>
            </a:r>
            <a:r>
              <a:rPr lang="ru-RU" sz="1200" b="1" dirty="0" smtClean="0"/>
              <a:t> «Футбол - </a:t>
            </a:r>
            <a:r>
              <a:rPr lang="ru-RU" sz="1200" b="1" dirty="0" err="1" smtClean="0"/>
              <a:t>джерело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здоров'я</a:t>
            </a:r>
            <a:r>
              <a:rPr lang="ru-RU" sz="1200" b="1" dirty="0" smtClean="0"/>
              <a:t>»; </a:t>
            </a:r>
          </a:p>
          <a:p>
            <a:pPr marL="180975" indent="-180975">
              <a:buNone/>
            </a:pPr>
            <a:r>
              <a:rPr lang="ru-RU" sz="1200" i="1" dirty="0" smtClean="0"/>
              <a:t>2).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(</a:t>
            </a:r>
            <a:r>
              <a:rPr lang="ru-RU" sz="1200" i="1" dirty="0" err="1" smtClean="0"/>
              <a:t>віртуальні</a:t>
            </a:r>
            <a:r>
              <a:rPr lang="ru-RU" sz="1200" i="1" dirty="0" smtClean="0"/>
              <a:t>) </a:t>
            </a:r>
            <a:r>
              <a:rPr lang="ru-RU" sz="1200" i="1" dirty="0" err="1" smtClean="0"/>
              <a:t>практикуми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збірки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вправ</a:t>
            </a:r>
            <a:r>
              <a:rPr lang="ru-RU" sz="1200" dirty="0" smtClean="0"/>
              <a:t>;</a:t>
            </a:r>
          </a:p>
          <a:p>
            <a:pPr marL="180975" indent="-180975">
              <a:buNone/>
            </a:pPr>
            <a:r>
              <a:rPr lang="ru-RU" sz="1200" dirty="0" smtClean="0"/>
              <a:t>3). </a:t>
            </a:r>
            <a:r>
              <a:rPr lang="ru-RU" sz="1200" dirty="0" err="1" smtClean="0"/>
              <a:t>Комп'ютерні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призначені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тестування</a:t>
            </a:r>
            <a:r>
              <a:rPr lang="ru-RU" sz="1200" dirty="0" smtClean="0"/>
              <a:t> та </a:t>
            </a:r>
            <a:r>
              <a:rPr lang="ru-RU" sz="1200" dirty="0" err="1" smtClean="0"/>
              <a:t>фіксації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результатів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smtClean="0"/>
              <a:t>Система </a:t>
            </a:r>
            <a:r>
              <a:rPr lang="ru-RU" sz="1200" b="1" dirty="0" err="1" smtClean="0"/>
              <a:t>інтерактивного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тестування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Школярик</a:t>
            </a:r>
            <a:r>
              <a:rPr lang="ru-RU" sz="1200" dirty="0" smtClean="0"/>
              <a:t>»;</a:t>
            </a:r>
          </a:p>
          <a:p>
            <a:pPr marL="180975" indent="-180975">
              <a:buNone/>
            </a:pPr>
            <a:r>
              <a:rPr lang="ru-RU" sz="1200" i="1" dirty="0" smtClean="0"/>
              <a:t>4). </a:t>
            </a: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286148" cy="30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39306" cy="37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5143512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Географія</a:t>
            </a:r>
            <a:r>
              <a:rPr lang="ru-RU" dirty="0" smtClean="0"/>
              <a:t>. 6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710583" cy="36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86314" y="5072074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8-9 </a:t>
            </a:r>
            <a:r>
              <a:rPr lang="ru-RU" dirty="0" err="1" smtClean="0"/>
              <a:t>кл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838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4929198"/>
            <a:ext cx="38576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комплекс «</a:t>
            </a:r>
            <a:r>
              <a:rPr lang="ru-RU" dirty="0" err="1" smtClean="0"/>
              <a:t>Економічна</a:t>
            </a:r>
            <a:r>
              <a:rPr lang="ru-RU" dirty="0" smtClean="0"/>
              <a:t> та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506206" cy="34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29190" y="5000636"/>
            <a:ext cx="35004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10-11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3266</Words>
  <Application>Microsoft Office PowerPoint</Application>
  <PresentationFormat>Экран (4:3)</PresentationFormat>
  <Paragraphs>309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Официальная</vt:lpstr>
      <vt:lpstr>Вивчаємо інформатику</vt:lpstr>
      <vt:lpstr>Розділ 4 Програмні засоби навчального призначення. Інформаційні технології у навчанні</vt:lpstr>
      <vt:lpstr>4.1. Програмні засоби навчання шкільних предметів</vt:lpstr>
      <vt:lpstr>Програмні засоби навчального призначення</vt:lpstr>
      <vt:lpstr>Слайд 5</vt:lpstr>
      <vt:lpstr>Програмні засоби навчального призначення</vt:lpstr>
      <vt:lpstr>Педагогічні програмні засоби можна розподілити на такі групи: </vt:lpstr>
      <vt:lpstr>Слайд 8</vt:lpstr>
      <vt:lpstr>Слайд 9</vt:lpstr>
      <vt:lpstr>Слайд 10</vt:lpstr>
      <vt:lpstr>Слайд 11</vt:lpstr>
      <vt:lpstr>Електронні (віртуальні) практикуми</vt:lpstr>
      <vt:lpstr>Мультимедійні засоби ілюстративного і довідникового спрямування</vt:lpstr>
      <vt:lpstr>Комбіновані ППЗ</vt:lpstr>
      <vt:lpstr>Комбіновані ППЗ</vt:lpstr>
      <vt:lpstr>Модулі програми</vt:lpstr>
      <vt:lpstr>Модулі програми</vt:lpstr>
      <vt:lpstr>Класифікація основних опорних конспектів</vt:lpstr>
      <vt:lpstr>Конспект-алгоритм розв’язання задачі</vt:lpstr>
      <vt:lpstr>Конспект - приклад застосування алгебраїчної властивості</vt:lpstr>
      <vt:lpstr>Конспект-графічне побудування</vt:lpstr>
      <vt:lpstr>Конспект – анімація реального процесу</vt:lpstr>
      <vt:lpstr>Графічний спосіб розв’язання системи лінійних рівнянь</vt:lpstr>
      <vt:lpstr>Демонстрація ходу розв’язання задачі на геометричні побудування</vt:lpstr>
      <vt:lpstr>Розв’язання задачі на пошук області значень графічним способом</vt:lpstr>
      <vt:lpstr>Розв’язання найпростішої задачі на геометричні перетворення графіків</vt:lpstr>
      <vt:lpstr>Електронні навчальні комплекти</vt:lpstr>
      <vt:lpstr>Комбіновані ППЗ</vt:lpstr>
      <vt:lpstr>Комбіновані ППЗ</vt:lpstr>
      <vt:lpstr>Програмні засоби навчального призначення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(віртуальних) практикумів</vt:lpstr>
      <vt:lpstr>Використання  Віртуальної хімічної лабораторії</vt:lpstr>
      <vt:lpstr>Використання  Віртуальної хімічної лабораторії</vt:lpstr>
      <vt:lpstr>Використання  Віртуальної хімічної лабораторії</vt:lpstr>
      <vt:lpstr>Особливості використання мультимедійних засобів довідиикового спрямування</vt:lpstr>
      <vt:lpstr>Слайд 39</vt:lpstr>
      <vt:lpstr>Призначення кнопок у вікні Електронного атласу з курсу «Історія України» </vt:lpstr>
      <vt:lpstr>Призначення кнопок у вікні Електронного атласу з курсу «Історія України»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65</cp:revision>
  <dcterms:created xsi:type="dcterms:W3CDTF">2011-06-30T05:49:19Z</dcterms:created>
  <dcterms:modified xsi:type="dcterms:W3CDTF">2011-07-15T10:59:14Z</dcterms:modified>
</cp:coreProperties>
</file>